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6"/>
  </p:notesMasterIdLst>
  <p:sldIdLst>
    <p:sldId id="258" r:id="rId3"/>
    <p:sldId id="8177" r:id="rId4"/>
    <p:sldId id="8180" r:id="rId5"/>
    <p:sldId id="10044" r:id="rId6"/>
    <p:sldId id="10045" r:id="rId7"/>
    <p:sldId id="10046" r:id="rId8"/>
    <p:sldId id="10041" r:id="rId9"/>
    <p:sldId id="10035" r:id="rId10"/>
    <p:sldId id="10036" r:id="rId11"/>
    <p:sldId id="10042" r:id="rId12"/>
    <p:sldId id="10043" r:id="rId13"/>
    <p:sldId id="10047" r:id="rId14"/>
    <p:sldId id="10048" r:id="rId15"/>
  </p:sldIdLst>
  <p:sldSz cx="12192000" cy="6858000"/>
  <p:notesSz cx="6819900" cy="99187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813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77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A7EF6-50A4-446D-9DC2-2DA94325002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969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2084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614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8435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3989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3663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4347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5541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6955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8971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0952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163F642-EA10-8E4A-A0FF-2C022AF7DB52}" type="datetime1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 dirty="0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10" name="圆角矩形 9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圆角矩形 11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圆角矩形 12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图片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7771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414" y="217133"/>
            <a:ext cx="11566205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46746" y="6416170"/>
            <a:ext cx="2743200" cy="3651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B9C64DA-A8C9-2940-84B3-A9E8FD2CB2F2}" type="datetime1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/>
          </a:p>
        </p:txBody>
      </p:sp>
      <p:sp>
        <p:nvSpPr>
          <p:cNvPr id="12" name="文本占位符 2"/>
          <p:cNvSpPr>
            <a:spLocks noGrp="1"/>
          </p:cNvSpPr>
          <p:nvPr>
            <p:ph idx="1" hasCustomPrompt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>
            <a:lvl1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3981720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380" y="113334"/>
            <a:ext cx="11493240" cy="838081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10" name="圆角矩形 9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圆角矩形 12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圆角矩形 13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17133"/>
            <a:ext cx="11409419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5E2D151-C7AD-CC4B-88F6-C9C7A8D093E0}" type="datetime1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 dirty="0"/>
          </a:p>
        </p:txBody>
      </p:sp>
      <p:sp>
        <p:nvSpPr>
          <p:cNvPr id="12" name="文本占位符 2"/>
          <p:cNvSpPr>
            <a:spLocks noGrp="1"/>
          </p:cNvSpPr>
          <p:nvPr>
            <p:ph idx="1" hasCustomPrompt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>
            <a:lvl1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825633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D6358-B4B8-6F43-8395-2E29F1F422C7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FFBB-EFFE-D448-87D9-F602B911B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26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414" y="217133"/>
            <a:ext cx="11566205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46746" y="6416170"/>
            <a:ext cx="2743200" cy="3651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B9C64DA-A8C9-2940-84B3-A9E8FD2CB2F2}" type="datetime1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042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B75377A-337C-4589-9291-A3927D5394F6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2025/2/10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CBA9D17-A0D3-409F-BFF9-E5BAE63FEE3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2"/>
          <p:cNvSpPr txBox="1"/>
          <p:nvPr userDrawn="1"/>
        </p:nvSpPr>
        <p:spPr>
          <a:xfrm>
            <a:off x="11811000" y="6538913"/>
            <a:ext cx="548341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293A8B-7656-41F7-B47F-4F4E036E5275}" type="slidenum">
              <a:rPr lang="en-US" altLang="zh-CN" smtClean="0">
                <a:latin typeface="微软雅黑" panose="020B0503020204020204" pitchFamily="34" charset="-122"/>
              </a:rPr>
              <a:t>‹#›</a:t>
            </a:fld>
            <a:endParaRPr lang="zh-CN" altLang="en-US" dirty="0"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317974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8E845-5589-4427-8005-86BB9AA42EC7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-30721" y="113334"/>
            <a:ext cx="12278341" cy="838081"/>
          </a:xfrm>
          <a:prstGeom prst="rect">
            <a:avLst/>
          </a:prstGeom>
        </p:spPr>
      </p:pic>
      <p:grpSp>
        <p:nvGrpSpPr>
          <p:cNvPr id="16" name="组合 15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9" name="圆角矩形 8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圆角矩形 9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圆角矩形 11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/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6B3E5BF-0153-8546-ACA6-DD0BE14778F9}" type="datetime1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643659" y="6492875"/>
            <a:ext cx="548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kumimoji="0" lang="zh-CN" altLang="en-US" sz="1600" b="1" i="0" u="none" strike="noStrike" kern="0" cap="none" spc="0" normalizeH="0" baseline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293A8B-7656-41F7-B47F-4F4E036E5275}" type="slidenum">
              <a:rPr lang="en-US" altLang="zh-CN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1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zh-CN" altLang="en-US" sz="3600" b="1" i="0" u="none" strike="noStrike" kern="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</p:titleStyle>
    <p:bodyStyle>
      <a:lvl1pPr marL="313055" indent="-313055" algn="l" defTabSz="914400" rtl="0" eaLnBrk="1" latinLnBrk="0" hangingPunct="1">
        <a:lnSpc>
          <a:spcPct val="140000"/>
        </a:lnSpc>
        <a:spcBef>
          <a:spcPts val="1000"/>
        </a:spcBef>
        <a:buSzPct val="100000"/>
        <a:buFont typeface="Wingdings" panose="05000000000000000000" pitchFamily="2" charset="2"/>
        <a:buChar char=""/>
        <a:defRPr lang="zh-CN" altLang="en-US" sz="2800" b="1" kern="1200" dirty="0" smtClean="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1pPr>
      <a:lvl2pPr marL="593725" indent="-281305" algn="l" defTabSz="914400" rtl="0" eaLnBrk="1" latinLnBrk="0" hangingPunct="1">
        <a:lnSpc>
          <a:spcPct val="140000"/>
        </a:lnSpc>
        <a:spcBef>
          <a:spcPts val="500"/>
        </a:spcBef>
        <a:buFontTx/>
        <a:buBlip>
          <a:blip r:embed="rId10"/>
        </a:buBlip>
        <a:defRPr lang="zh-CN" altLang="en-US" sz="2400" kern="1200" dirty="0" smtClean="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98269" y="991823"/>
            <a:ext cx="10826075" cy="4203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要求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FangSong" panose="02010609060101010101" pitchFamily="49" charset="-122"/>
                <a:cs typeface="Times New Roman" panose="02020603050405020304" pitchFamily="18" charset="0"/>
              </a:rPr>
              <a:t>（参考后请删除）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采用</a:t>
            </a: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16:9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的幻灯片比例</a:t>
            </a:r>
            <a:endParaRPr lang="en-US" altLang="zh-CN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不要更改</a:t>
            </a: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PPT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中小标题的形式</a:t>
            </a:r>
            <a:endParaRPr lang="en-US" altLang="zh-CN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PPT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字体以微软雅黑和</a:t>
            </a: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Times New Roman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为主，字号不小于</a:t>
            </a: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20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号字（包括表格）</a:t>
            </a:r>
            <a:endParaRPr lang="en-US" altLang="zh-CN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每页要重点突出明确，文字内容尽量简洁凝练，字数不宜过多</a:t>
            </a:r>
            <a:endParaRPr lang="en-US" altLang="zh-CN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可适当增加篇幅，但总页数不可超过</a:t>
            </a: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5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页</a:t>
            </a:r>
            <a:endParaRPr lang="en-US" altLang="zh-CN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不添加动画，图片不宜过多、过炫</a:t>
            </a:r>
            <a:endParaRPr lang="en-US" altLang="zh-CN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请注意不要遮挡页面右下角的页码</a:t>
            </a:r>
            <a:endParaRPr lang="en-US" altLang="zh-CN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7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0293A8B-7656-41F7-B47F-4F4E036E5275}" type="slidenum">
              <a:rPr lang="en-US" altLang="zh-CN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</a:t>
            </a:r>
            <a:endParaRPr lang="zh-CN" alt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4318" y="172888"/>
            <a:ext cx="8306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附件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0E0350A-2028-CA78-40EF-01FDB04463C7}"/>
              </a:ext>
            </a:extLst>
          </p:cNvPr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F182F8D-E997-6F32-9905-93B8960ABCB1}"/>
                </a:ext>
              </a:extLst>
            </p:cNvPr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311BF38-D2D7-F747-5F0B-013E7C8165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图片 18">
                <a:extLst>
                  <a:ext uri="{FF2B5EF4-FFF2-40B4-BE49-F238E27FC236}">
                    <a16:creationId xmlns:a16="http://schemas.microsoft.com/office/drawing/2014/main" id="{3D2A30EE-5B03-EE11-D1F4-B8ED3792F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998F5329-18A5-0EB1-5150-A298134650B5}"/>
                  </a:ext>
                </a:extLst>
              </p:cNvPr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5">
              <a:extLst>
                <a:ext uri="{FF2B5EF4-FFF2-40B4-BE49-F238E27FC236}">
                  <a16:creationId xmlns:a16="http://schemas.microsoft.com/office/drawing/2014/main" id="{F2949E67-9CA4-1088-0784-991E15B092D0}"/>
                </a:ext>
              </a:extLst>
            </p:cNvPr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（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C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类） </a:t>
              </a:r>
              <a:endPara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研究所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0529C31B-E03C-A852-74DB-82BD4D446743}"/>
              </a:ext>
            </a:extLst>
          </p:cNvPr>
          <p:cNvGrpSpPr/>
          <p:nvPr/>
        </p:nvGrpSpPr>
        <p:grpSpPr>
          <a:xfrm>
            <a:off x="430163" y="3502339"/>
            <a:ext cx="11490898" cy="3082206"/>
            <a:chOff x="393164" y="3263502"/>
            <a:chExt cx="11490898" cy="3082206"/>
          </a:xfrm>
        </p:grpSpPr>
        <p:sp>
          <p:nvSpPr>
            <p:cNvPr id="26" name="ïś1îḋé"/>
            <p:cNvSpPr/>
            <p:nvPr/>
          </p:nvSpPr>
          <p:spPr>
            <a:xfrm>
              <a:off x="393164" y="3263502"/>
              <a:ext cx="11467493" cy="3082206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27" name="isḻíḑê"/>
            <p:cNvSpPr txBox="1"/>
            <p:nvPr/>
          </p:nvSpPr>
          <p:spPr>
            <a:xfrm>
              <a:off x="451411" y="3369672"/>
              <a:ext cx="826635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lvl="0"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二、拟突破的</a:t>
              </a: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关键</a:t>
              </a: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核心技术及主要研究内容：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28" name="iŝḻiḓè"/>
            <p:cNvSpPr/>
            <p:nvPr/>
          </p:nvSpPr>
          <p:spPr>
            <a:xfrm flipH="1">
              <a:off x="469061" y="3903811"/>
              <a:ext cx="11415001" cy="13388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拟突破的关键核心技术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sym typeface="Wingdings" panose="05000000000000000000" pitchFamily="2" charset="2"/>
                </a:rPr>
                <a:t>：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主要研究内容：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拟采用的研究方法、手段和路线：</a:t>
              </a:r>
              <a:r>
                <a:rPr lang="zh-CN" altLang="en-US" sz="2000" dirty="0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（该条可单独一页）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8A17EB40-925C-8FE4-DF55-591B06E83564}"/>
              </a:ext>
            </a:extLst>
          </p:cNvPr>
          <p:cNvGrpSpPr/>
          <p:nvPr/>
        </p:nvGrpSpPr>
        <p:grpSpPr>
          <a:xfrm>
            <a:off x="430165" y="840689"/>
            <a:ext cx="11467492" cy="2589176"/>
            <a:chOff x="350391" y="922949"/>
            <a:chExt cx="11467492" cy="2589176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2068DD4E-04E5-8926-06E8-7DC2CAE9C69F}"/>
                </a:ext>
              </a:extLst>
            </p:cNvPr>
            <p:cNvGrpSpPr/>
            <p:nvPr/>
          </p:nvGrpSpPr>
          <p:grpSpPr>
            <a:xfrm>
              <a:off x="350391" y="922949"/>
              <a:ext cx="11467492" cy="2589176"/>
              <a:chOff x="350391" y="922949"/>
              <a:chExt cx="11467492" cy="2589176"/>
            </a:xfrm>
          </p:grpSpPr>
          <p:sp>
            <p:nvSpPr>
              <p:cNvPr id="32" name="ïś1îḋé"/>
              <p:cNvSpPr/>
              <p:nvPr/>
            </p:nvSpPr>
            <p:spPr>
              <a:xfrm>
                <a:off x="350391" y="973587"/>
                <a:ext cx="11467492" cy="2538538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33" name="isḻíḑê"/>
              <p:cNvSpPr txBox="1"/>
              <p:nvPr/>
            </p:nvSpPr>
            <p:spPr>
              <a:xfrm>
                <a:off x="426286" y="922949"/>
                <a:ext cx="11228860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+mn-cs"/>
                  </a:rPr>
                  <a:t>一、</a:t>
                </a:r>
                <a:r>
                  <a:rPr lang="zh-CN" altLang="en-US" sz="2400" b="1" dirty="0">
                    <a:solidFill>
                      <a:srgbClr val="C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国家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+mn-cs"/>
                  </a:rPr>
                  <a:t>重大需求：</a:t>
                </a:r>
              </a:p>
            </p:txBody>
          </p:sp>
        </p:grpSp>
        <p:sp>
          <p:nvSpPr>
            <p:cNvPr id="31" name="isḻíḑê">
              <a:extLst>
                <a:ext uri="{FF2B5EF4-FFF2-40B4-BE49-F238E27FC236}">
                  <a16:creationId xmlns:a16="http://schemas.microsoft.com/office/drawing/2014/main" id="{59924E18-B1A3-84CD-00A0-13C5EB6CD77E}"/>
                </a:ext>
              </a:extLst>
            </p:cNvPr>
            <p:cNvSpPr txBox="1"/>
            <p:nvPr/>
          </p:nvSpPr>
          <p:spPr>
            <a:xfrm>
              <a:off x="409884" y="1304757"/>
              <a:ext cx="11228860" cy="12234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L="252000" indent="-252000" defTabSz="913765">
                <a:lnSpc>
                  <a:spcPct val="114000"/>
                </a:lnSpc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 sz="16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>
                <a:lnSpc>
                  <a:spcPct val="110000"/>
                </a:lnSpc>
                <a:spcAft>
                  <a:spcPts val="900"/>
                </a:spcAft>
              </a:pPr>
              <a:r>
                <a:rPr lang="zh-CN" altLang="en-US" sz="2000" dirty="0"/>
                <a:t>出题企业</a:t>
              </a:r>
              <a:r>
                <a:rPr lang="zh-CN" altLang="en-US" sz="2000" dirty="0">
                  <a:sym typeface="+mn-ea"/>
                </a:rPr>
                <a:t>（行业用户） </a:t>
              </a:r>
              <a:r>
                <a:rPr lang="zh-CN" altLang="en-US" sz="2000" dirty="0"/>
                <a:t>：</a:t>
              </a:r>
              <a:endParaRPr lang="en-US" altLang="zh-CN" sz="2000" dirty="0"/>
            </a:p>
            <a:p>
              <a:pPr>
                <a:lnSpc>
                  <a:spcPct val="110000"/>
                </a:lnSpc>
                <a:spcAft>
                  <a:spcPts val="900"/>
                </a:spcAft>
              </a:pPr>
              <a:r>
                <a:rPr lang="zh-CN" altLang="en-US" sz="2000" dirty="0"/>
                <a:t>重大需求：</a:t>
              </a:r>
              <a:r>
                <a:rPr lang="zh-CN" altLang="en-US" sz="2000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（</a:t>
              </a:r>
              <a:r>
                <a:rPr lang="en-US" altLang="zh-CN" sz="20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1-2</a:t>
              </a:r>
              <a:r>
                <a:rPr lang="zh-CN" altLang="en-US" sz="20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句话，讲清楚国家重大需求任务中的“卡脖子”关键技术问题，而非一般性的企业需求）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43929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0E0350A-2028-CA78-40EF-01FDB04463C7}"/>
              </a:ext>
            </a:extLst>
          </p:cNvPr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F182F8D-E997-6F32-9905-93B8960ABCB1}"/>
                </a:ext>
              </a:extLst>
            </p:cNvPr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311BF38-D2D7-F747-5F0B-013E7C8165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图片 18">
                <a:extLst>
                  <a:ext uri="{FF2B5EF4-FFF2-40B4-BE49-F238E27FC236}">
                    <a16:creationId xmlns:a16="http://schemas.microsoft.com/office/drawing/2014/main" id="{3D2A30EE-5B03-EE11-D1F4-B8ED3792F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998F5329-18A5-0EB1-5150-A298134650B5}"/>
                  </a:ext>
                </a:extLst>
              </p:cNvPr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5">
              <a:extLst>
                <a:ext uri="{FF2B5EF4-FFF2-40B4-BE49-F238E27FC236}">
                  <a16:creationId xmlns:a16="http://schemas.microsoft.com/office/drawing/2014/main" id="{F2949E67-9CA4-1088-0784-991E15B092D0}"/>
                </a:ext>
              </a:extLst>
            </p:cNvPr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（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C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类） </a:t>
              </a:r>
              <a:endPara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研究所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F350E2D3-0466-5F3E-A5D5-6206DCBBBFE7}"/>
              </a:ext>
            </a:extLst>
          </p:cNvPr>
          <p:cNvGrpSpPr/>
          <p:nvPr/>
        </p:nvGrpSpPr>
        <p:grpSpPr>
          <a:xfrm>
            <a:off x="383639" y="938563"/>
            <a:ext cx="11467491" cy="2136773"/>
            <a:chOff x="348052" y="5492884"/>
            <a:chExt cx="11477634" cy="2136773"/>
          </a:xfrm>
        </p:grpSpPr>
        <p:sp>
          <p:nvSpPr>
            <p:cNvPr id="21" name="ïś1îḋé">
              <a:extLst>
                <a:ext uri="{FF2B5EF4-FFF2-40B4-BE49-F238E27FC236}">
                  <a16:creationId xmlns:a16="http://schemas.microsoft.com/office/drawing/2014/main" id="{FC70FFDA-5451-7E85-9443-A1817AEC4A54}"/>
                </a:ext>
              </a:extLst>
            </p:cNvPr>
            <p:cNvSpPr/>
            <p:nvPr/>
          </p:nvSpPr>
          <p:spPr>
            <a:xfrm>
              <a:off x="348052" y="5492884"/>
              <a:ext cx="11477634" cy="2136773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22" name="isḻíḑê">
              <a:extLst>
                <a:ext uri="{FF2B5EF4-FFF2-40B4-BE49-F238E27FC236}">
                  <a16:creationId xmlns:a16="http://schemas.microsoft.com/office/drawing/2014/main" id="{C4F35939-C196-C73C-15A3-4198EFD2E2BC}"/>
                </a:ext>
              </a:extLst>
            </p:cNvPr>
            <p:cNvSpPr txBox="1"/>
            <p:nvPr/>
          </p:nvSpPr>
          <p:spPr>
            <a:xfrm>
              <a:off x="400269" y="5525285"/>
              <a:ext cx="456963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zh-CN" altLang="en-US" dirty="0"/>
                <a:t>三、拟达到的目标及应用场景：</a:t>
              </a:r>
              <a:endParaRPr lang="en-US" altLang="zh-CN" dirty="0"/>
            </a:p>
          </p:txBody>
        </p:sp>
        <p:sp>
          <p:nvSpPr>
            <p:cNvPr id="23" name="isḻíḑê">
              <a:extLst>
                <a:ext uri="{FF2B5EF4-FFF2-40B4-BE49-F238E27FC236}">
                  <a16:creationId xmlns:a16="http://schemas.microsoft.com/office/drawing/2014/main" id="{A679F3C8-8E8D-5D6B-D326-7AC73320BD0B}"/>
                </a:ext>
              </a:extLst>
            </p:cNvPr>
            <p:cNvSpPr txBox="1"/>
            <p:nvPr/>
          </p:nvSpPr>
          <p:spPr>
            <a:xfrm>
              <a:off x="400269" y="6055091"/>
              <a:ext cx="11382610" cy="8612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目标：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（应该包含知识产权目标）</a:t>
              </a:r>
              <a:endParaRPr lang="en-US" altLang="zh-CN" sz="2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应用场景：</a:t>
              </a:r>
              <a:endParaRPr lang="zh-CN" altLang="en-US" sz="20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4" name="isḻíḑê">
            <a:extLst>
              <a:ext uri="{FF2B5EF4-FFF2-40B4-BE49-F238E27FC236}">
                <a16:creationId xmlns:a16="http://schemas.microsoft.com/office/drawing/2014/main" id="{8A149369-FB62-30F9-A971-9128E8C7DD57}"/>
              </a:ext>
            </a:extLst>
          </p:cNvPr>
          <p:cNvSpPr txBox="1"/>
          <p:nvPr/>
        </p:nvSpPr>
        <p:spPr>
          <a:xfrm>
            <a:off x="403192" y="3125736"/>
            <a:ext cx="10768963" cy="51180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四、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国内外技术水平和本专项水平对比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sym typeface="Wingdings" panose="05000000000000000000" pitchFamily="2" charset="2"/>
              </a:rPr>
              <a:t>：</a:t>
            </a:r>
            <a:endParaRPr kumimoji="0" lang="en-US" altLang="zh-CN" sz="20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35" name="表格 34">
            <a:extLst>
              <a:ext uri="{FF2B5EF4-FFF2-40B4-BE49-F238E27FC236}">
                <a16:creationId xmlns:a16="http://schemas.microsoft.com/office/drawing/2014/main" id="{7FED2CB0-CE01-3731-BB23-17A6EF8D6A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5542" y="3707134"/>
          <a:ext cx="11376000" cy="302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82252229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核心技术</a:t>
                      </a:r>
                      <a:endParaRPr lang="zh-CN" sz="2000" b="1" kern="100" dirty="0">
                        <a:solidFill>
                          <a:srgbClr val="103D8B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本专项技术指标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国内最高水平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国外最高水平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2000" b="1" kern="1200" dirty="0">
                          <a:solidFill>
                            <a:srgbClr val="103D8B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（总结）</a:t>
                      </a:r>
                      <a:endParaRPr lang="zh-CN" sz="2000" b="1" kern="1200" dirty="0">
                        <a:solidFill>
                          <a:srgbClr val="103D8B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0674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0E0350A-2028-CA78-40EF-01FDB04463C7}"/>
              </a:ext>
            </a:extLst>
          </p:cNvPr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F182F8D-E997-6F32-9905-93B8960ABCB1}"/>
                </a:ext>
              </a:extLst>
            </p:cNvPr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311BF38-D2D7-F747-5F0B-013E7C8165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图片 18">
                <a:extLst>
                  <a:ext uri="{FF2B5EF4-FFF2-40B4-BE49-F238E27FC236}">
                    <a16:creationId xmlns:a16="http://schemas.microsoft.com/office/drawing/2014/main" id="{3D2A30EE-5B03-EE11-D1F4-B8ED3792F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998F5329-18A5-0EB1-5150-A298134650B5}"/>
                  </a:ext>
                </a:extLst>
              </p:cNvPr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5">
              <a:extLst>
                <a:ext uri="{FF2B5EF4-FFF2-40B4-BE49-F238E27FC236}">
                  <a16:creationId xmlns:a16="http://schemas.microsoft.com/office/drawing/2014/main" id="{F2949E67-9CA4-1088-0784-991E15B092D0}"/>
                </a:ext>
              </a:extLst>
            </p:cNvPr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（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C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类） </a:t>
              </a:r>
              <a:endPara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研究所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F350E2D3-0466-5F3E-A5D5-6206DCBBBFE7}"/>
              </a:ext>
            </a:extLst>
          </p:cNvPr>
          <p:cNvGrpSpPr/>
          <p:nvPr/>
        </p:nvGrpSpPr>
        <p:grpSpPr>
          <a:xfrm>
            <a:off x="383639" y="938563"/>
            <a:ext cx="11467491" cy="2136773"/>
            <a:chOff x="348052" y="5492884"/>
            <a:chExt cx="11477634" cy="2136773"/>
          </a:xfrm>
        </p:grpSpPr>
        <p:sp>
          <p:nvSpPr>
            <p:cNvPr id="25" name="ïś1îḋé">
              <a:extLst>
                <a:ext uri="{FF2B5EF4-FFF2-40B4-BE49-F238E27FC236}">
                  <a16:creationId xmlns:a16="http://schemas.microsoft.com/office/drawing/2014/main" id="{FC70FFDA-5451-7E85-9443-A1817AEC4A54}"/>
                </a:ext>
              </a:extLst>
            </p:cNvPr>
            <p:cNvSpPr/>
            <p:nvPr/>
          </p:nvSpPr>
          <p:spPr>
            <a:xfrm>
              <a:off x="348052" y="5492884"/>
              <a:ext cx="11477634" cy="2136773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26" name="isḻíḑê">
              <a:extLst>
                <a:ext uri="{FF2B5EF4-FFF2-40B4-BE49-F238E27FC236}">
                  <a16:creationId xmlns:a16="http://schemas.microsoft.com/office/drawing/2014/main" id="{C4F35939-C196-C73C-15A3-4198EFD2E2BC}"/>
                </a:ext>
              </a:extLst>
            </p:cNvPr>
            <p:cNvSpPr txBox="1"/>
            <p:nvPr/>
          </p:nvSpPr>
          <p:spPr>
            <a:xfrm>
              <a:off x="400269" y="5525285"/>
              <a:ext cx="456963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zh-CN" altLang="en-US" dirty="0"/>
                <a:t>五、知识产权现状与布局</a:t>
              </a:r>
              <a:r>
                <a:rPr lang="zh-CN" altLang="en-US" dirty="0" smtClean="0"/>
                <a:t>目标：</a:t>
              </a:r>
              <a:endParaRPr lang="en-US" altLang="zh-CN" dirty="0"/>
            </a:p>
          </p:txBody>
        </p:sp>
        <p:sp>
          <p:nvSpPr>
            <p:cNvPr id="27" name="isḻíḑê">
              <a:extLst>
                <a:ext uri="{FF2B5EF4-FFF2-40B4-BE49-F238E27FC236}">
                  <a16:creationId xmlns:a16="http://schemas.microsoft.com/office/drawing/2014/main" id="{A679F3C8-8E8D-5D6B-D326-7AC73320BD0B}"/>
                </a:ext>
              </a:extLst>
            </p:cNvPr>
            <p:cNvSpPr txBox="1"/>
            <p:nvPr/>
          </p:nvSpPr>
          <p:spPr>
            <a:xfrm>
              <a:off x="400269" y="6043293"/>
              <a:ext cx="11382610" cy="8848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lang="zh-CN" altLang="en-US" sz="2000" b="1" noProof="0" dirty="0" smtClean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现状分析</a:t>
              </a:r>
              <a:r>
                <a:rPr kumimoji="0" lang="zh-CN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：</a:t>
              </a:r>
              <a:endParaRPr kumimoji="0" lang="en-US" altLang="zh-CN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lang="zh-CN" altLang="en-US" sz="2000" b="1" dirty="0" smtClean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布局目标：</a:t>
              </a:r>
              <a:endParaRPr lang="zh-CN" altLang="en-US" sz="20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8" name="isḻíḑê">
            <a:extLst>
              <a:ext uri="{FF2B5EF4-FFF2-40B4-BE49-F238E27FC236}">
                <a16:creationId xmlns:a16="http://schemas.microsoft.com/office/drawing/2014/main" id="{8A149369-FB62-30F9-A971-9128E8C7DD57}"/>
              </a:ext>
            </a:extLst>
          </p:cNvPr>
          <p:cNvSpPr txBox="1"/>
          <p:nvPr/>
        </p:nvSpPr>
        <p:spPr>
          <a:xfrm>
            <a:off x="403192" y="3125736"/>
            <a:ext cx="10768963" cy="51180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lvl="0">
              <a:lnSpc>
                <a:spcPct val="125000"/>
              </a:lnSpc>
              <a:buSzPct val="25000"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六、与已部署的国家、院内项目的关系：</a:t>
            </a:r>
          </a:p>
        </p:txBody>
      </p: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7FED2CB0-CE01-3731-BB23-17A6EF8D6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393782"/>
              </p:ext>
            </p:extLst>
          </p:nvPr>
        </p:nvGraphicFramePr>
        <p:xfrm>
          <a:off x="385542" y="3707134"/>
          <a:ext cx="11465588" cy="252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33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7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4130">
                  <a:extLst>
                    <a:ext uri="{9D8B030D-6E8A-4147-A177-3AD203B41FA5}">
                      <a16:colId xmlns:a16="http://schemas.microsoft.com/office/drawing/2014/main" val="28225222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类型</a:t>
                      </a:r>
                      <a:endParaRPr lang="zh-CN" sz="2000" b="1" kern="100" dirty="0">
                        <a:solidFill>
                          <a:schemeClr val="bg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项目名称</a:t>
                      </a:r>
                      <a:endParaRPr lang="zh-CN" altLang="en-US" sz="2000" b="1" kern="100" dirty="0">
                        <a:solidFill>
                          <a:schemeClr val="bg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与本选题的关系</a:t>
                      </a:r>
                      <a:endParaRPr lang="zh-CN" altLang="en-US" sz="2000" b="1" kern="100" dirty="0">
                        <a:solidFill>
                          <a:schemeClr val="bg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92813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0E0350A-2028-CA78-40EF-01FDB04463C7}"/>
              </a:ext>
            </a:extLst>
          </p:cNvPr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F182F8D-E997-6F32-9905-93B8960ABCB1}"/>
                </a:ext>
              </a:extLst>
            </p:cNvPr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311BF38-D2D7-F747-5F0B-013E7C8165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图片 18">
                <a:extLst>
                  <a:ext uri="{FF2B5EF4-FFF2-40B4-BE49-F238E27FC236}">
                    <a16:creationId xmlns:a16="http://schemas.microsoft.com/office/drawing/2014/main" id="{3D2A30EE-5B03-EE11-D1F4-B8ED3792F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998F5329-18A5-0EB1-5150-A298134650B5}"/>
                  </a:ext>
                </a:extLst>
              </p:cNvPr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5">
              <a:extLst>
                <a:ext uri="{FF2B5EF4-FFF2-40B4-BE49-F238E27FC236}">
                  <a16:creationId xmlns:a16="http://schemas.microsoft.com/office/drawing/2014/main" id="{F2949E67-9CA4-1088-0784-991E15B092D0}"/>
                </a:ext>
              </a:extLst>
            </p:cNvPr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（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C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类） </a:t>
              </a:r>
              <a:endPara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研究所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41682" y="1203460"/>
            <a:ext cx="11359372" cy="4663567"/>
            <a:chOff x="6844910" y="4098132"/>
            <a:chExt cx="5009208" cy="2082912"/>
          </a:xfrm>
        </p:grpSpPr>
        <p:sp>
          <p:nvSpPr>
            <p:cNvPr id="21" name="ïś1îḋé"/>
            <p:cNvSpPr/>
            <p:nvPr/>
          </p:nvSpPr>
          <p:spPr>
            <a:xfrm>
              <a:off x="6844910" y="4098132"/>
              <a:ext cx="5009208" cy="2082912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isḻíḑê"/>
            <p:cNvSpPr txBox="1"/>
            <p:nvPr/>
          </p:nvSpPr>
          <p:spPr>
            <a:xfrm>
              <a:off x="6863117" y="5883781"/>
              <a:ext cx="1352396" cy="2061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八、实施周期</a:t>
              </a:r>
              <a:r>
                <a:rPr kumimoji="0" lang="zh-CN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：</a:t>
              </a:r>
              <a:r>
                <a:rPr kumimoji="0" lang="en-US" altLang="zh-CN" sz="24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</a:t>
              </a:r>
              <a:r>
                <a:rPr kumimoji="0" lang="zh-CN" altLang="en-US" sz="24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3" name="isḻíḑê"/>
            <p:cNvSpPr txBox="1"/>
            <p:nvPr/>
          </p:nvSpPr>
          <p:spPr>
            <a:xfrm>
              <a:off x="6844910" y="4359277"/>
              <a:ext cx="4986201" cy="10031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1800225" marR="0" lvl="0" indent="-1800225" algn="l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七、资金需求及配套情况：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1800225" marR="0" lvl="0" indent="-1800225" algn="l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endParaRPr lang="en-US" altLang="zh-CN" sz="2000" b="1" kern="1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52095" lvl="0" indent="-252095">
                <a:lnSpc>
                  <a:spcPct val="11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中央财政经费</a:t>
              </a:r>
              <a:r>
                <a:rPr kumimoji="0" lang="zh-CN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Wingdings" panose="05000000000000000000" pitchFamily="2" charset="2"/>
                </a:rPr>
                <a:t>：</a:t>
              </a:r>
              <a:r>
                <a:rPr lang="en-US" altLang="zh-CN" sz="2400" b="1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XXX</a:t>
              </a:r>
              <a:r>
                <a:rPr lang="zh-CN" altLang="en-US" sz="2400" b="1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元    </a:t>
              </a:r>
              <a:endParaRPr lang="en-US" altLang="zh-CN" sz="24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52095" indent="-252095">
                <a:lnSpc>
                  <a:spcPct val="11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配套经费：</a:t>
              </a:r>
              <a:r>
                <a:rPr lang="en-US" altLang="zh-CN" sz="2400" b="1" kern="100" dirty="0">
                  <a:solidFill>
                    <a:srgbClr val="103D8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 b="1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XXX</a:t>
              </a:r>
              <a:r>
                <a:rPr lang="zh-CN" altLang="en-US" sz="2400" b="1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元     </a:t>
              </a:r>
            </a:p>
            <a:p>
              <a:pPr lvl="0" algn="just">
                <a:lnSpc>
                  <a:spcPct val="110000"/>
                </a:lnSpc>
                <a:spcAft>
                  <a:spcPts val="600"/>
                </a:spcAft>
                <a:buClr>
                  <a:srgbClr val="003399"/>
                </a:buClr>
                <a:buSzPct val="80000"/>
                <a:defRPr/>
              </a:pPr>
              <a:r>
                <a:rPr lang="en-US" altLang="zh-CN" sz="2000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(</a:t>
              </a:r>
              <a:r>
                <a:rPr lang="zh-CN" altLang="en-US" sz="2000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其中</a:t>
              </a:r>
              <a:r>
                <a:rPr lang="en-US" altLang="zh-CN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xx</a:t>
              </a:r>
              <a:r>
                <a:rPr lang="zh-CN" altLang="en-US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公司</a:t>
              </a:r>
              <a:r>
                <a:rPr lang="en-US" altLang="zh-CN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/xx</a:t>
              </a:r>
              <a:r>
                <a:rPr lang="zh-CN" altLang="en-US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</a:t>
              </a:r>
              <a:r>
                <a:rPr lang="en-US" altLang="zh-CN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xx</a:t>
              </a:r>
              <a:r>
                <a:rPr lang="zh-CN" altLang="en-US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亿元，自筹</a:t>
              </a:r>
              <a:r>
                <a:rPr lang="en-US" altLang="zh-CN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xx</a:t>
              </a:r>
              <a:r>
                <a:rPr lang="zh-CN" altLang="en-US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亿元，地方</a:t>
              </a:r>
              <a:r>
                <a:rPr lang="en-US" altLang="zh-CN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xx</a:t>
              </a:r>
              <a:r>
                <a:rPr lang="zh-CN" altLang="en-US" sz="2000" kern="1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亿</a:t>
              </a:r>
              <a:r>
                <a:rPr lang="zh-CN" altLang="en-US" sz="2000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元；拨付至院属单位</a:t>
              </a:r>
              <a:r>
                <a:rPr lang="en-US" altLang="zh-CN" sz="2000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XXX</a:t>
              </a:r>
              <a:r>
                <a:rPr lang="zh-CN" altLang="en-US" sz="2000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亿元</a:t>
              </a:r>
              <a:r>
                <a:rPr lang="en-US" altLang="zh-CN" sz="2000" kern="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)</a:t>
              </a:r>
              <a:endParaRPr kumimoji="0" lang="en-US" altLang="zh-CN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637346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-1"/>
            <a:ext cx="12192000" cy="9694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</a:endParaRPr>
          </a:p>
          <a:p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</a:endParaRPr>
          </a:p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" name="流程图: 手动输入 3">
            <a:extLst>
              <a:ext uri="{FF2B5EF4-FFF2-40B4-BE49-F238E27FC236}">
                <a16:creationId xmlns:a16="http://schemas.microsoft.com/office/drawing/2014/main" id="{68FBA18D-C7EF-7885-2359-CB2A3AB400BD}"/>
              </a:ext>
            </a:extLst>
          </p:cNvPr>
          <p:cNvSpPr/>
          <p:nvPr/>
        </p:nvSpPr>
        <p:spPr>
          <a:xfrm rot="16200000" flipV="1">
            <a:off x="-42866" y="42863"/>
            <a:ext cx="6858000" cy="6772274"/>
          </a:xfrm>
          <a:prstGeom prst="flowChartManualInput">
            <a:avLst/>
          </a:prstGeom>
          <a:solidFill>
            <a:srgbClr val="053E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AE57CB2-0AD9-F129-93C4-BB6EBB6B56E8}"/>
              </a:ext>
            </a:extLst>
          </p:cNvPr>
          <p:cNvSpPr/>
          <p:nvPr/>
        </p:nvSpPr>
        <p:spPr>
          <a:xfrm>
            <a:off x="221893" y="231417"/>
            <a:ext cx="11745746" cy="6394993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outerShdw blurRad="190500" dist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1C56540-CBE0-533E-F3F8-63692CA785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005" y="908037"/>
            <a:ext cx="2957990" cy="102691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2977B2CA-1E3D-9C15-F87E-DA66AF6ECCBC}"/>
              </a:ext>
            </a:extLst>
          </p:cNvPr>
          <p:cNvSpPr/>
          <p:nvPr/>
        </p:nvSpPr>
        <p:spPr>
          <a:xfrm>
            <a:off x="221573" y="2637447"/>
            <a:ext cx="11745746" cy="189090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zh-CN" sz="4800" b="1" spc="300" dirty="0">
                <a:solidFill>
                  <a:srgbClr val="183059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x</a:t>
            </a:r>
            <a:r>
              <a:rPr lang="zh-CN" altLang="en-US" sz="4800" b="1" spc="300" dirty="0">
                <a:solidFill>
                  <a:srgbClr val="183059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个战略性先导科技专项</a:t>
            </a:r>
            <a:endParaRPr lang="en-US" altLang="zh-CN" sz="4800" b="1" spc="300" dirty="0">
              <a:solidFill>
                <a:srgbClr val="183059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zh-CN" altLang="en-US" sz="5400" b="1" spc="300" dirty="0">
                <a:solidFill>
                  <a:srgbClr val="183059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立项建议</a:t>
            </a:r>
          </a:p>
        </p:txBody>
      </p:sp>
      <p:sp>
        <p:nvSpPr>
          <p:cNvPr id="12" name="TextBox 105">
            <a:extLst>
              <a:ext uri="{FF2B5EF4-FFF2-40B4-BE49-F238E27FC236}">
                <a16:creationId xmlns:a16="http://schemas.microsoft.com/office/drawing/2014/main" id="{3755A66B-E07C-8D11-CFA7-8757225568A0}"/>
              </a:ext>
            </a:extLst>
          </p:cNvPr>
          <p:cNvSpPr txBox="1"/>
          <p:nvPr/>
        </p:nvSpPr>
        <p:spPr>
          <a:xfrm>
            <a:off x="3369200" y="4895037"/>
            <a:ext cx="5462905" cy="1252651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marR="0" lvl="0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53E8B"/>
              </a:buClr>
              <a:buSzTx/>
              <a:buNone/>
              <a:defRPr/>
            </a:pP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Arial" panose="020B0604020202020204"/>
              </a:rPr>
              <a:t>XX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Arial" panose="020B0604020202020204"/>
              </a:rPr>
              <a:t>局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  <a:sym typeface="Arial" panose="020B0604020202020204"/>
            </a:endParaRPr>
          </a:p>
          <a:p>
            <a:pPr algn="ctr">
              <a:lnSpc>
                <a:spcPct val="110000"/>
              </a:lnSpc>
              <a:spcBef>
                <a:spcPts val="600"/>
              </a:spcBef>
              <a:buClr>
                <a:srgbClr val="053E8B"/>
              </a:buClr>
              <a:defRPr/>
            </a:pPr>
            <a:r>
              <a:rPr kumimoji="1" lang="en-US" altLang="zh-CN" sz="32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2025</a:t>
            </a:r>
            <a:r>
              <a:rPr kumimoji="1" lang="zh-CN" altLang="en-US" sz="32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kumimoji="1" lang="en-US" altLang="zh-CN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kumimoji="1" lang="zh-CN" altLang="en-US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kumimoji="1" lang="en-US" altLang="zh-CN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kumimoji="1" lang="zh-CN" altLang="en-US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日</a:t>
            </a:r>
            <a:endParaRPr kumimoji="1" lang="en-US" altLang="zh-CN" sz="32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03925" y="205954"/>
            <a:ext cx="11566205" cy="644004"/>
          </a:xfrm>
        </p:spPr>
        <p:txBody>
          <a:bodyPr/>
          <a:lstStyle/>
          <a:p>
            <a:r>
              <a:rPr lang="zh-CN" altLang="en-US" dirty="0"/>
              <a:t>先导专项清单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9B31206-562F-9725-02CE-223023277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485169"/>
              </p:ext>
            </p:extLst>
          </p:nvPr>
        </p:nvGraphicFramePr>
        <p:xfrm>
          <a:off x="537488" y="1088153"/>
          <a:ext cx="11299076" cy="5404722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DAEDEF">
                        <a:tint val="50000"/>
                        <a:satMod val="300000"/>
                      </a:srgbClr>
                    </a:gs>
                    <a:gs pos="35000">
                      <a:srgbClr val="DAEDEF">
                        <a:tint val="37000"/>
                        <a:satMod val="300000"/>
                      </a:srgbClr>
                    </a:gs>
                    <a:gs pos="100000">
                      <a:srgbClr val="DAEDEF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386416">
                  <a:extLst>
                    <a:ext uri="{9D8B030D-6E8A-4147-A177-3AD203B41FA5}">
                      <a16:colId xmlns:a16="http://schemas.microsoft.com/office/drawing/2014/main" val="1593451371"/>
                    </a:ext>
                  </a:extLst>
                </a:gridCol>
                <a:gridCol w="702577">
                  <a:extLst>
                    <a:ext uri="{9D8B030D-6E8A-4147-A177-3AD203B41FA5}">
                      <a16:colId xmlns:a16="http://schemas.microsoft.com/office/drawing/2014/main" val="3945473868"/>
                    </a:ext>
                  </a:extLst>
                </a:gridCol>
                <a:gridCol w="4399181">
                  <a:extLst>
                    <a:ext uri="{9D8B030D-6E8A-4147-A177-3AD203B41FA5}">
                      <a16:colId xmlns:a16="http://schemas.microsoft.com/office/drawing/2014/main" val="153120616"/>
                    </a:ext>
                  </a:extLst>
                </a:gridCol>
                <a:gridCol w="1172307">
                  <a:extLst>
                    <a:ext uri="{9D8B030D-6E8A-4147-A177-3AD203B41FA5}">
                      <a16:colId xmlns:a16="http://schemas.microsoft.com/office/drawing/2014/main" val="3959887714"/>
                    </a:ext>
                  </a:extLst>
                </a:gridCol>
                <a:gridCol w="1500554">
                  <a:extLst>
                    <a:ext uri="{9D8B030D-6E8A-4147-A177-3AD203B41FA5}">
                      <a16:colId xmlns:a16="http://schemas.microsoft.com/office/drawing/2014/main" val="1639083506"/>
                    </a:ext>
                  </a:extLst>
                </a:gridCol>
                <a:gridCol w="2227385">
                  <a:extLst>
                    <a:ext uri="{9D8B030D-6E8A-4147-A177-3AD203B41FA5}">
                      <a16:colId xmlns:a16="http://schemas.microsoft.com/office/drawing/2014/main" val="4040433466"/>
                    </a:ext>
                  </a:extLst>
                </a:gridCol>
                <a:gridCol w="910656">
                  <a:extLst>
                    <a:ext uri="{9D8B030D-6E8A-4147-A177-3AD203B41FA5}">
                      <a16:colId xmlns:a16="http://schemas.microsoft.com/office/drawing/2014/main" val="1029242089"/>
                    </a:ext>
                  </a:extLst>
                </a:gridCol>
              </a:tblGrid>
              <a:tr h="696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9pPr>
                    </a:lstStyle>
                    <a:p>
                      <a:pPr algn="ctr"/>
                      <a:r>
                        <a:rPr lang="zh-CN" alt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类型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zh-CN" altLang="en-US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选题名称</a:t>
                      </a:r>
                      <a:endParaRPr lang="zh-CN" altLang="en-US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实施</a:t>
                      </a:r>
                      <a:endParaRPr lang="en-US" altLang="zh-CN" sz="2000" b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zh-CN" altLang="en-US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周期</a:t>
                      </a:r>
                      <a:endParaRPr lang="zh-CN" altLang="en-US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单位</a:t>
                      </a:r>
                      <a:endParaRPr lang="zh-CN" altLang="en-US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经费</a:t>
                      </a:r>
                      <a:r>
                        <a:rPr lang="en-US" altLang="zh-CN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altLang="en-US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万元</a:t>
                      </a:r>
                      <a:endParaRPr lang="zh-CN" altLang="en-US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宋体"/>
                        </a:defRPr>
                      </a:lvl9pPr>
                    </a:lstStyle>
                    <a:p>
                      <a:pPr algn="ctr"/>
                      <a:r>
                        <a:rPr lang="zh-CN" alt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主管</a:t>
                      </a:r>
                      <a:endParaRPr lang="en-US" altLang="zh-CN" sz="20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部门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529998"/>
                  </a:ext>
                </a:extLst>
              </a:tr>
              <a:tr h="7839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zh-CN" altLang="en-US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类</a:t>
                      </a:r>
                      <a:endParaRPr kumimoji="0" lang="en-US" altLang="zh-CN" sz="2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xx</a:t>
                      </a:r>
                      <a:r>
                        <a:rPr lang="zh-CN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2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xx.xx</a:t>
                      </a:r>
                      <a:r>
                        <a:rPr kumimoji="0" lang="zh-CN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（财政）</a:t>
                      </a:r>
                      <a:endParaRPr kumimoji="0" lang="en-US" altLang="zh-CN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2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xx.xx</a:t>
                      </a:r>
                      <a:r>
                        <a:rPr kumimoji="0" lang="zh-CN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（配套）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zh-CN" altLang="en-US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66596"/>
                  </a:ext>
                </a:extLst>
              </a:tr>
              <a:tr h="7839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xx</a:t>
                      </a:r>
                      <a:r>
                        <a:rPr lang="zh-CN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2000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077688"/>
                  </a:ext>
                </a:extLst>
              </a:tr>
              <a:tr h="7839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CN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zh-CN" altLang="en-US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类</a:t>
                      </a:r>
                      <a:endParaRPr kumimoji="0" 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xx</a:t>
                      </a:r>
                      <a:r>
                        <a:rPr lang="zh-CN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</a:t>
                      </a:r>
                      <a:endParaRPr lang="en-US" altLang="zh-CN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xx.xx</a:t>
                      </a:r>
                      <a:r>
                        <a:rPr kumimoji="0" lang="zh-CN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（财政）</a:t>
                      </a:r>
                      <a:endParaRPr kumimoji="0" lang="en-US" altLang="zh-CN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063845"/>
                  </a:ext>
                </a:extLst>
              </a:tr>
              <a:tr h="7839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CN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xx</a:t>
                      </a:r>
                      <a:r>
                        <a:rPr lang="zh-CN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2000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557196"/>
                  </a:ext>
                </a:extLst>
              </a:tr>
              <a:tr h="7839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CN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zh-CN" altLang="en-US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类</a:t>
                      </a:r>
                      <a:endParaRPr kumimoji="0" lang="en-US" altLang="zh-CN" sz="2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xx</a:t>
                      </a:r>
                      <a:r>
                        <a:rPr lang="zh-CN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2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xx.xx</a:t>
                      </a:r>
                      <a:r>
                        <a:rPr kumimoji="0" lang="zh-CN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（财政）</a:t>
                      </a:r>
                      <a:endParaRPr kumimoji="0" lang="en-US" altLang="zh-CN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2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xx.xx</a:t>
                      </a:r>
                      <a:r>
                        <a:rPr kumimoji="0" lang="zh-CN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（配套）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580698"/>
                  </a:ext>
                </a:extLst>
              </a:tr>
              <a:tr h="7839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zh-CN" sz="20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2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xx</a:t>
                      </a:r>
                      <a:r>
                        <a:rPr lang="zh-CN" altLang="zh-CN" sz="2000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2000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3783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4472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0E0350A-2028-CA78-40EF-01FDB04463C7}"/>
              </a:ext>
            </a:extLst>
          </p:cNvPr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F182F8D-E997-6F32-9905-93B8960ABCB1}"/>
                </a:ext>
              </a:extLst>
            </p:cNvPr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311BF38-D2D7-F747-5F0B-013E7C8165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图片 18">
                <a:extLst>
                  <a:ext uri="{FF2B5EF4-FFF2-40B4-BE49-F238E27FC236}">
                    <a16:creationId xmlns:a16="http://schemas.microsoft.com/office/drawing/2014/main" id="{3D2A30EE-5B03-EE11-D1F4-B8ED3792F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998F5329-18A5-0EB1-5150-A298134650B5}"/>
                  </a:ext>
                </a:extLst>
              </p:cNvPr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5">
              <a:extLst>
                <a:ext uri="{FF2B5EF4-FFF2-40B4-BE49-F238E27FC236}">
                  <a16:creationId xmlns:a16="http://schemas.microsoft.com/office/drawing/2014/main" id="{F2949E67-9CA4-1088-0784-991E15B092D0}"/>
                </a:ext>
              </a:extLst>
            </p:cNvPr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（</a:t>
              </a:r>
              <a:r>
                <a:rPr kumimoji="0" lang="en-US" altLang="zh-CN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A</a:t>
              </a:r>
              <a:r>
                <a:rPr kumimoji="0" lang="zh-CN" altLang="en-US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类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） </a:t>
              </a:r>
              <a:endPara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研究所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0529C31B-E03C-A852-74DB-82BD4D446743}"/>
              </a:ext>
            </a:extLst>
          </p:cNvPr>
          <p:cNvGrpSpPr/>
          <p:nvPr/>
        </p:nvGrpSpPr>
        <p:grpSpPr>
          <a:xfrm>
            <a:off x="430163" y="3502339"/>
            <a:ext cx="11490898" cy="3082206"/>
            <a:chOff x="393164" y="3263502"/>
            <a:chExt cx="11490898" cy="3082206"/>
          </a:xfrm>
        </p:grpSpPr>
        <p:sp>
          <p:nvSpPr>
            <p:cNvPr id="26" name="ïś1îḋé"/>
            <p:cNvSpPr/>
            <p:nvPr/>
          </p:nvSpPr>
          <p:spPr>
            <a:xfrm>
              <a:off x="393164" y="3263502"/>
              <a:ext cx="11467493" cy="3082206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27" name="isḻíḑê"/>
            <p:cNvSpPr txBox="1"/>
            <p:nvPr/>
          </p:nvSpPr>
          <p:spPr>
            <a:xfrm>
              <a:off x="451411" y="3369672"/>
              <a:ext cx="826635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lvl="0"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二、拟突破的</a:t>
              </a: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关键</a:t>
              </a: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核心技术及主要研究内容：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28" name="iŝḻiḓè"/>
            <p:cNvSpPr/>
            <p:nvPr/>
          </p:nvSpPr>
          <p:spPr>
            <a:xfrm flipH="1">
              <a:off x="469061" y="3903811"/>
              <a:ext cx="11415001" cy="13388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拟突破的关键核心技术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sym typeface="Wingdings" panose="05000000000000000000" pitchFamily="2" charset="2"/>
                </a:rPr>
                <a:t>：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主要研究内容：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拟采用的研究方法、手段和路线：</a:t>
              </a:r>
              <a:r>
                <a:rPr lang="zh-CN" altLang="en-US" sz="2000" dirty="0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（该条可单独一页）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8A17EB40-925C-8FE4-DF55-591B06E83564}"/>
              </a:ext>
            </a:extLst>
          </p:cNvPr>
          <p:cNvGrpSpPr/>
          <p:nvPr/>
        </p:nvGrpSpPr>
        <p:grpSpPr>
          <a:xfrm>
            <a:off x="430165" y="840689"/>
            <a:ext cx="11467492" cy="2589176"/>
            <a:chOff x="350391" y="922949"/>
            <a:chExt cx="11467492" cy="2589176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2068DD4E-04E5-8926-06E8-7DC2CAE9C69F}"/>
                </a:ext>
              </a:extLst>
            </p:cNvPr>
            <p:cNvGrpSpPr/>
            <p:nvPr/>
          </p:nvGrpSpPr>
          <p:grpSpPr>
            <a:xfrm>
              <a:off x="350391" y="922949"/>
              <a:ext cx="11467492" cy="2589176"/>
              <a:chOff x="350391" y="922949"/>
              <a:chExt cx="11467492" cy="2589176"/>
            </a:xfrm>
          </p:grpSpPr>
          <p:sp>
            <p:nvSpPr>
              <p:cNvPr id="32" name="ïś1îḋé"/>
              <p:cNvSpPr/>
              <p:nvPr/>
            </p:nvSpPr>
            <p:spPr>
              <a:xfrm>
                <a:off x="350391" y="973587"/>
                <a:ext cx="11467492" cy="2538538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33" name="isḻíḑê"/>
              <p:cNvSpPr txBox="1"/>
              <p:nvPr/>
            </p:nvSpPr>
            <p:spPr>
              <a:xfrm>
                <a:off x="426286" y="922949"/>
                <a:ext cx="11228860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+mn-cs"/>
                  </a:rPr>
                  <a:t>一、</a:t>
                </a:r>
                <a:r>
                  <a:rPr lang="zh-CN" altLang="en-US" sz="2400" b="1" dirty="0">
                    <a:solidFill>
                      <a:srgbClr val="C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国家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+mn-cs"/>
                  </a:rPr>
                  <a:t>重大需求：</a:t>
                </a:r>
              </a:p>
            </p:txBody>
          </p:sp>
        </p:grpSp>
        <p:sp>
          <p:nvSpPr>
            <p:cNvPr id="31" name="isḻíḑê">
              <a:extLst>
                <a:ext uri="{FF2B5EF4-FFF2-40B4-BE49-F238E27FC236}">
                  <a16:creationId xmlns:a16="http://schemas.microsoft.com/office/drawing/2014/main" id="{59924E18-B1A3-84CD-00A0-13C5EB6CD77E}"/>
                </a:ext>
              </a:extLst>
            </p:cNvPr>
            <p:cNvSpPr txBox="1"/>
            <p:nvPr/>
          </p:nvSpPr>
          <p:spPr>
            <a:xfrm>
              <a:off x="426286" y="1487754"/>
              <a:ext cx="11228860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L="252000" indent="-252000" defTabSz="913765">
                <a:lnSpc>
                  <a:spcPct val="114000"/>
                </a:lnSpc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 sz="16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>
                <a:lnSpc>
                  <a:spcPct val="110000"/>
                </a:lnSpc>
                <a:spcAft>
                  <a:spcPts val="900"/>
                </a:spcAft>
              </a:pPr>
              <a:r>
                <a:rPr lang="zh-CN" altLang="en-US" sz="2000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（</a:t>
              </a:r>
              <a:r>
                <a:rPr lang="en-US" altLang="zh-CN" sz="20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1-2</a:t>
              </a:r>
              <a:r>
                <a:rPr lang="zh-CN" altLang="en-US" sz="20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句话，简明扼要讲清楚国家需求中的问题和难点）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8294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0E0350A-2028-CA78-40EF-01FDB04463C7}"/>
              </a:ext>
            </a:extLst>
          </p:cNvPr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F182F8D-E997-6F32-9905-93B8960ABCB1}"/>
                </a:ext>
              </a:extLst>
            </p:cNvPr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311BF38-D2D7-F747-5F0B-013E7C8165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图片 18">
                <a:extLst>
                  <a:ext uri="{FF2B5EF4-FFF2-40B4-BE49-F238E27FC236}">
                    <a16:creationId xmlns:a16="http://schemas.microsoft.com/office/drawing/2014/main" id="{3D2A30EE-5B03-EE11-D1F4-B8ED3792F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998F5329-18A5-0EB1-5150-A298134650B5}"/>
                  </a:ext>
                </a:extLst>
              </p:cNvPr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5">
              <a:extLst>
                <a:ext uri="{FF2B5EF4-FFF2-40B4-BE49-F238E27FC236}">
                  <a16:creationId xmlns:a16="http://schemas.microsoft.com/office/drawing/2014/main" id="{F2949E67-9CA4-1088-0784-991E15B092D0}"/>
                </a:ext>
              </a:extLst>
            </p:cNvPr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（</a:t>
              </a:r>
              <a:r>
                <a:rPr kumimoji="0" lang="en-US" altLang="zh-CN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A</a:t>
              </a:r>
              <a:r>
                <a:rPr kumimoji="0" lang="zh-CN" altLang="en-US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类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） </a:t>
              </a:r>
              <a:endPara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研究所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F350E2D3-0466-5F3E-A5D5-6206DCBBBFE7}"/>
              </a:ext>
            </a:extLst>
          </p:cNvPr>
          <p:cNvGrpSpPr/>
          <p:nvPr/>
        </p:nvGrpSpPr>
        <p:grpSpPr>
          <a:xfrm>
            <a:off x="383639" y="938563"/>
            <a:ext cx="11467491" cy="2136773"/>
            <a:chOff x="348052" y="5492884"/>
            <a:chExt cx="11477634" cy="2136773"/>
          </a:xfrm>
        </p:grpSpPr>
        <p:sp>
          <p:nvSpPr>
            <p:cNvPr id="21" name="ïś1îḋé">
              <a:extLst>
                <a:ext uri="{FF2B5EF4-FFF2-40B4-BE49-F238E27FC236}">
                  <a16:creationId xmlns:a16="http://schemas.microsoft.com/office/drawing/2014/main" id="{FC70FFDA-5451-7E85-9443-A1817AEC4A54}"/>
                </a:ext>
              </a:extLst>
            </p:cNvPr>
            <p:cNvSpPr/>
            <p:nvPr/>
          </p:nvSpPr>
          <p:spPr>
            <a:xfrm>
              <a:off x="348052" y="5492884"/>
              <a:ext cx="11477634" cy="2136773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22" name="isḻíḑê">
              <a:extLst>
                <a:ext uri="{FF2B5EF4-FFF2-40B4-BE49-F238E27FC236}">
                  <a16:creationId xmlns:a16="http://schemas.microsoft.com/office/drawing/2014/main" id="{C4F35939-C196-C73C-15A3-4198EFD2E2BC}"/>
                </a:ext>
              </a:extLst>
            </p:cNvPr>
            <p:cNvSpPr txBox="1"/>
            <p:nvPr/>
          </p:nvSpPr>
          <p:spPr>
            <a:xfrm>
              <a:off x="400269" y="5525285"/>
              <a:ext cx="456963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zh-CN" altLang="en-US" dirty="0"/>
                <a:t>三、拟达到的目标及应用场景：</a:t>
              </a:r>
              <a:endParaRPr lang="en-US" altLang="zh-CN" dirty="0"/>
            </a:p>
          </p:txBody>
        </p:sp>
        <p:sp>
          <p:nvSpPr>
            <p:cNvPr id="23" name="isḻíḑê">
              <a:extLst>
                <a:ext uri="{FF2B5EF4-FFF2-40B4-BE49-F238E27FC236}">
                  <a16:creationId xmlns:a16="http://schemas.microsoft.com/office/drawing/2014/main" id="{A679F3C8-8E8D-5D6B-D326-7AC73320BD0B}"/>
                </a:ext>
              </a:extLst>
            </p:cNvPr>
            <p:cNvSpPr txBox="1"/>
            <p:nvPr/>
          </p:nvSpPr>
          <p:spPr>
            <a:xfrm>
              <a:off x="400269" y="6055091"/>
              <a:ext cx="11382610" cy="8612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目标：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（应该包含知识产权目标）</a:t>
              </a:r>
              <a:endParaRPr lang="en-US" altLang="zh-CN" sz="2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应用场景：</a:t>
              </a:r>
              <a:endParaRPr lang="zh-CN" altLang="en-US" sz="20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4" name="isḻíḑê">
            <a:extLst>
              <a:ext uri="{FF2B5EF4-FFF2-40B4-BE49-F238E27FC236}">
                <a16:creationId xmlns:a16="http://schemas.microsoft.com/office/drawing/2014/main" id="{8A149369-FB62-30F9-A971-9128E8C7DD57}"/>
              </a:ext>
            </a:extLst>
          </p:cNvPr>
          <p:cNvSpPr txBox="1"/>
          <p:nvPr/>
        </p:nvSpPr>
        <p:spPr>
          <a:xfrm>
            <a:off x="403192" y="3125736"/>
            <a:ext cx="10768963" cy="51180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四、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国内外技术水平和本专项水平对比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sym typeface="Wingdings" panose="05000000000000000000" pitchFamily="2" charset="2"/>
              </a:rPr>
              <a:t>：</a:t>
            </a:r>
            <a:endParaRPr kumimoji="0" lang="en-US" altLang="zh-CN" sz="20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35" name="表格 34">
            <a:extLst>
              <a:ext uri="{FF2B5EF4-FFF2-40B4-BE49-F238E27FC236}">
                <a16:creationId xmlns:a16="http://schemas.microsoft.com/office/drawing/2014/main" id="{7FED2CB0-CE01-3731-BB23-17A6EF8D6A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5542" y="3707134"/>
          <a:ext cx="11376000" cy="302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82252229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核心技术</a:t>
                      </a:r>
                      <a:endParaRPr lang="zh-CN" sz="2000" b="1" kern="100" dirty="0">
                        <a:solidFill>
                          <a:srgbClr val="103D8B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本专项技术指标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国内最高水平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国外最高水平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2000" b="1" kern="1200" dirty="0">
                          <a:solidFill>
                            <a:srgbClr val="103D8B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（总结）</a:t>
                      </a:r>
                      <a:endParaRPr lang="zh-CN" sz="2000" b="1" kern="1200" dirty="0">
                        <a:solidFill>
                          <a:srgbClr val="103D8B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23903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0E0350A-2028-CA78-40EF-01FDB04463C7}"/>
              </a:ext>
            </a:extLst>
          </p:cNvPr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F182F8D-E997-6F32-9905-93B8960ABCB1}"/>
                </a:ext>
              </a:extLst>
            </p:cNvPr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311BF38-D2D7-F747-5F0B-013E7C8165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图片 18">
                <a:extLst>
                  <a:ext uri="{FF2B5EF4-FFF2-40B4-BE49-F238E27FC236}">
                    <a16:creationId xmlns:a16="http://schemas.microsoft.com/office/drawing/2014/main" id="{3D2A30EE-5B03-EE11-D1F4-B8ED3792F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998F5329-18A5-0EB1-5150-A298134650B5}"/>
                  </a:ext>
                </a:extLst>
              </p:cNvPr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5">
              <a:extLst>
                <a:ext uri="{FF2B5EF4-FFF2-40B4-BE49-F238E27FC236}">
                  <a16:creationId xmlns:a16="http://schemas.microsoft.com/office/drawing/2014/main" id="{F2949E67-9CA4-1088-0784-991E15B092D0}"/>
                </a:ext>
              </a:extLst>
            </p:cNvPr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（</a:t>
              </a:r>
              <a:r>
                <a:rPr kumimoji="0" lang="en-US" altLang="zh-CN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A</a:t>
              </a:r>
              <a:r>
                <a:rPr kumimoji="0" lang="zh-CN" altLang="en-US" sz="2400" b="1" i="0" u="none" strike="noStrike" kern="1200" cap="none" spc="-1" normalizeH="0" baseline="0" noProof="0" dirty="0" smtClean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类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/>
                  <a:ea typeface="微软雅黑"/>
                </a:rPr>
                <a:t>） </a:t>
              </a:r>
              <a:endPara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研究所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34" name="isḻíḑê">
            <a:extLst>
              <a:ext uri="{FF2B5EF4-FFF2-40B4-BE49-F238E27FC236}">
                <a16:creationId xmlns:a16="http://schemas.microsoft.com/office/drawing/2014/main" id="{8A149369-FB62-30F9-A971-9128E8C7DD57}"/>
              </a:ext>
            </a:extLst>
          </p:cNvPr>
          <p:cNvSpPr txBox="1"/>
          <p:nvPr/>
        </p:nvSpPr>
        <p:spPr>
          <a:xfrm>
            <a:off x="441886" y="941777"/>
            <a:ext cx="10768963" cy="55399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五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、与已部署的国家、院内项目的关系</a:t>
            </a:r>
            <a:endParaRPr kumimoji="0" lang="en-US" altLang="zh-CN" sz="20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35" name="表格 34">
            <a:extLst>
              <a:ext uri="{FF2B5EF4-FFF2-40B4-BE49-F238E27FC236}">
                <a16:creationId xmlns:a16="http://schemas.microsoft.com/office/drawing/2014/main" id="{7FED2CB0-CE01-3731-BB23-17A6EF8D6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86469"/>
              </p:ext>
            </p:extLst>
          </p:nvPr>
        </p:nvGraphicFramePr>
        <p:xfrm>
          <a:off x="424236" y="1544270"/>
          <a:ext cx="11375998" cy="252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88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354">
                  <a:extLst>
                    <a:ext uri="{9D8B030D-6E8A-4147-A177-3AD203B41FA5}">
                      <a16:colId xmlns:a16="http://schemas.microsoft.com/office/drawing/2014/main" val="282252229"/>
                    </a:ext>
                  </a:extLst>
                </a:gridCol>
                <a:gridCol w="1775692">
                  <a:extLst>
                    <a:ext uri="{9D8B030D-6E8A-4147-A177-3AD203B41FA5}">
                      <a16:colId xmlns:a16="http://schemas.microsoft.com/office/drawing/2014/main" val="344300422"/>
                    </a:ext>
                  </a:extLst>
                </a:gridCol>
                <a:gridCol w="2521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00" dirty="0" smtClean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类型</a:t>
                      </a:r>
                      <a:endParaRPr lang="zh-CN" sz="2000" b="1" kern="100" dirty="0">
                        <a:solidFill>
                          <a:srgbClr val="103D8B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 smtClean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项目名称</a:t>
                      </a:r>
                      <a:endParaRPr lang="zh-CN" altLang="en-US" sz="2000" b="1" kern="100" dirty="0">
                        <a:solidFill>
                          <a:srgbClr val="103D8B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 smtClean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实施周期</a:t>
                      </a:r>
                      <a:endParaRPr lang="zh-CN" altLang="en-US" sz="2000" b="1" kern="100" dirty="0">
                        <a:solidFill>
                          <a:srgbClr val="103D8B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 smtClean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经费（万元）</a:t>
                      </a:r>
                      <a:endParaRPr lang="zh-CN" altLang="en-US" sz="2000" b="1" kern="100" dirty="0">
                        <a:solidFill>
                          <a:srgbClr val="103D8B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 smtClean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与本选题的关系</a:t>
                      </a:r>
                      <a:endParaRPr lang="zh-CN" altLang="en-US" sz="2000" b="1" kern="100" dirty="0">
                        <a:solidFill>
                          <a:srgbClr val="103D8B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5" name="组合 14">
            <a:extLst>
              <a:ext uri="{FF2B5EF4-FFF2-40B4-BE49-F238E27FC236}">
                <a16:creationId xmlns:a16="http://schemas.microsoft.com/office/drawing/2014/main" id="{F350E2D3-0466-5F3E-A5D5-6206DCBBBFE7}"/>
              </a:ext>
            </a:extLst>
          </p:cNvPr>
          <p:cNvGrpSpPr/>
          <p:nvPr/>
        </p:nvGrpSpPr>
        <p:grpSpPr>
          <a:xfrm>
            <a:off x="390682" y="4233205"/>
            <a:ext cx="11467491" cy="2437226"/>
            <a:chOff x="348052" y="5492884"/>
            <a:chExt cx="11477634" cy="2136773"/>
          </a:xfrm>
        </p:grpSpPr>
        <p:sp>
          <p:nvSpPr>
            <p:cNvPr id="25" name="ïś1îḋé">
              <a:extLst>
                <a:ext uri="{FF2B5EF4-FFF2-40B4-BE49-F238E27FC236}">
                  <a16:creationId xmlns:a16="http://schemas.microsoft.com/office/drawing/2014/main" id="{FC70FFDA-5451-7E85-9443-A1817AEC4A54}"/>
                </a:ext>
              </a:extLst>
            </p:cNvPr>
            <p:cNvSpPr/>
            <p:nvPr/>
          </p:nvSpPr>
          <p:spPr>
            <a:xfrm>
              <a:off x="348052" y="5492884"/>
              <a:ext cx="11477634" cy="2136773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26" name="isḻíḑê">
              <a:extLst>
                <a:ext uri="{FF2B5EF4-FFF2-40B4-BE49-F238E27FC236}">
                  <a16:creationId xmlns:a16="http://schemas.microsoft.com/office/drawing/2014/main" id="{C4F35939-C196-C73C-15A3-4198EFD2E2BC}"/>
                </a:ext>
              </a:extLst>
            </p:cNvPr>
            <p:cNvSpPr txBox="1"/>
            <p:nvPr/>
          </p:nvSpPr>
          <p:spPr>
            <a:xfrm>
              <a:off x="400269" y="5525285"/>
              <a:ext cx="456963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zh-CN" altLang="en-US" dirty="0" smtClean="0"/>
                <a:t>六、资金需求及拟配套情况：</a:t>
              </a:r>
              <a:endParaRPr lang="en-US" altLang="zh-CN" dirty="0"/>
            </a:p>
          </p:txBody>
        </p:sp>
        <p:sp>
          <p:nvSpPr>
            <p:cNvPr id="27" name="isḻíḑê">
              <a:extLst>
                <a:ext uri="{FF2B5EF4-FFF2-40B4-BE49-F238E27FC236}">
                  <a16:creationId xmlns:a16="http://schemas.microsoft.com/office/drawing/2014/main" id="{A679F3C8-8E8D-5D6B-D326-7AC73320BD0B}"/>
                </a:ext>
              </a:extLst>
            </p:cNvPr>
            <p:cNvSpPr txBox="1"/>
            <p:nvPr/>
          </p:nvSpPr>
          <p:spPr>
            <a:xfrm>
              <a:off x="399301" y="5981041"/>
              <a:ext cx="11382610" cy="6745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kumimoji="0" lang="zh-CN" altLang="en-US" sz="20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中央财政经费：</a:t>
              </a:r>
              <a:r>
                <a:rPr kumimoji="0" lang="en-US" altLang="zh-CN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XX.XX</a:t>
              </a:r>
              <a:r>
                <a:rPr kumimoji="0" lang="zh-CN" altLang="en-US" sz="20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亿</a:t>
              </a:r>
              <a:r>
                <a:rPr lang="zh-CN" altLang="en-US" sz="2000" b="1" dirty="0">
                  <a:latin typeface="微软雅黑" panose="020B0503020204020204" charset="-122"/>
                  <a:ea typeface="微软雅黑" panose="020B0503020204020204" charset="-122"/>
                </a:rPr>
                <a:t>元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</a:rPr>
                <a:t>；配套经费</a:t>
              </a:r>
              <a:r>
                <a:rPr lang="zh-CN" altLang="en-US" sz="2000" b="1" dirty="0">
                  <a:latin typeface="微软雅黑" panose="020B0503020204020204" charset="-122"/>
                  <a:ea typeface="微软雅黑" panose="020B0503020204020204" charset="-122"/>
                </a:rPr>
                <a:t>：</a:t>
              </a:r>
              <a:r>
                <a:rPr lang="en-US" altLang="zh-CN" sz="2000" b="1" dirty="0" smtClean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XX.XX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</a:rPr>
                <a:t>亿元，其中</a:t>
              </a: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</a:rPr>
                <a:t>XX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</a:rPr>
                <a:t>企业出资</a:t>
              </a: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</a:rPr>
                <a:t>XX.XX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</a:rPr>
                <a:t>亿元，地方匹配经费</a:t>
              </a:r>
              <a:r>
                <a:rPr lang="en-US" altLang="zh-CN" sz="2000" b="1" dirty="0">
                  <a:latin typeface="微软雅黑" panose="020B0503020204020204" charset="-122"/>
                  <a:ea typeface="微软雅黑" panose="020B0503020204020204" charset="-122"/>
                </a:rPr>
                <a:t>XX.XX</a:t>
              </a:r>
              <a:r>
                <a:rPr lang="zh-CN" altLang="en-US" sz="2000" b="1" dirty="0">
                  <a:latin typeface="微软雅黑" panose="020B0503020204020204" charset="-122"/>
                  <a:ea typeface="微软雅黑" panose="020B0503020204020204" charset="-122"/>
                </a:rPr>
                <a:t>亿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</a:rPr>
                <a:t>元，单位自筹</a:t>
              </a:r>
              <a:r>
                <a:rPr lang="en-US" altLang="zh-CN" sz="2000" b="1" dirty="0">
                  <a:latin typeface="微软雅黑" panose="020B0503020204020204" charset="-122"/>
                  <a:ea typeface="微软雅黑" panose="020B0503020204020204" charset="-122"/>
                </a:rPr>
                <a:t>XX.XX</a:t>
              </a:r>
              <a:r>
                <a:rPr lang="zh-CN" altLang="en-US" sz="2000" b="1" dirty="0">
                  <a:latin typeface="微软雅黑" panose="020B0503020204020204" charset="-122"/>
                  <a:ea typeface="微软雅黑" panose="020B0503020204020204" charset="-122"/>
                </a:rPr>
                <a:t>亿元</a:t>
              </a:r>
              <a:endParaRPr lang="en-US" altLang="zh-CN" sz="2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30" name="isḻíḑê">
            <a:extLst>
              <a:ext uri="{FF2B5EF4-FFF2-40B4-BE49-F238E27FC236}">
                <a16:creationId xmlns:a16="http://schemas.microsoft.com/office/drawing/2014/main" id="{C4F35939-C196-C73C-15A3-4198EFD2E2BC}"/>
              </a:ext>
            </a:extLst>
          </p:cNvPr>
          <p:cNvSpPr txBox="1"/>
          <p:nvPr/>
        </p:nvSpPr>
        <p:spPr>
          <a:xfrm>
            <a:off x="390682" y="5644141"/>
            <a:ext cx="4565597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 smtClean="0"/>
              <a:t>七、实施周期及建议立项方式：</a:t>
            </a:r>
            <a:endParaRPr lang="en-US" altLang="zh-CN" dirty="0"/>
          </a:p>
        </p:txBody>
      </p:sp>
      <p:sp>
        <p:nvSpPr>
          <p:cNvPr id="31" name="isḻíḑê">
            <a:extLst>
              <a:ext uri="{FF2B5EF4-FFF2-40B4-BE49-F238E27FC236}">
                <a16:creationId xmlns:a16="http://schemas.microsoft.com/office/drawing/2014/main" id="{A679F3C8-8E8D-5D6B-D326-7AC73320BD0B}"/>
              </a:ext>
            </a:extLst>
          </p:cNvPr>
          <p:cNvSpPr txBox="1"/>
          <p:nvPr/>
        </p:nvSpPr>
        <p:spPr>
          <a:xfrm>
            <a:off x="441886" y="6158396"/>
            <a:ext cx="11372551" cy="43088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2000" indent="-252000" defTabSz="913765">
              <a:lnSpc>
                <a:spcPct val="110000"/>
              </a:lnSpc>
              <a:spcAft>
                <a:spcPts val="90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实施周期为</a:t>
            </a:r>
            <a:r>
              <a:rPr kumimoji="0" lang="en-US" altLang="zh-CN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X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</a:t>
            </a: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，建议以</a:t>
            </a:r>
            <a:r>
              <a:rPr lang="en-US" altLang="zh-CN" sz="2000" b="1" dirty="0" smtClean="0">
                <a:latin typeface="微软雅黑" panose="020B0503020204020204" charset="-122"/>
                <a:ea typeface="微软雅黑" panose="020B0503020204020204" charset="-122"/>
              </a:rPr>
              <a:t>XXX</a:t>
            </a: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方式立项</a:t>
            </a:r>
            <a:endParaRPr lang="en-US" altLang="zh-CN" sz="20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242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4" name="组合 13"/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5" name="直接连接符 14"/>
              <p:cNvCxnSpPr/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1" name="直接连接符 20"/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文本框 5"/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（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B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类）</a:t>
              </a:r>
              <a:endParaRPr kumimoji="0" lang="en-US" sz="240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研究所（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重点实验室）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7B9E5DBE-7694-1BF1-2E86-F125334DFC99}"/>
              </a:ext>
            </a:extLst>
          </p:cNvPr>
          <p:cNvGrpSpPr/>
          <p:nvPr/>
        </p:nvGrpSpPr>
        <p:grpSpPr>
          <a:xfrm>
            <a:off x="383641" y="860919"/>
            <a:ext cx="11467492" cy="2568081"/>
            <a:chOff x="350391" y="944044"/>
            <a:chExt cx="11467492" cy="2568081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871B12F2-F2E6-47B7-EE13-B4514B6C6F64}"/>
                </a:ext>
              </a:extLst>
            </p:cNvPr>
            <p:cNvGrpSpPr/>
            <p:nvPr/>
          </p:nvGrpSpPr>
          <p:grpSpPr>
            <a:xfrm>
              <a:off x="350391" y="944044"/>
              <a:ext cx="11467492" cy="2568081"/>
              <a:chOff x="350391" y="944044"/>
              <a:chExt cx="11467492" cy="2568081"/>
            </a:xfrm>
          </p:grpSpPr>
          <p:sp>
            <p:nvSpPr>
              <p:cNvPr id="9" name="ïś1îḋé">
                <a:extLst>
                  <a:ext uri="{FF2B5EF4-FFF2-40B4-BE49-F238E27FC236}">
                    <a16:creationId xmlns:a16="http://schemas.microsoft.com/office/drawing/2014/main" id="{657E6B7A-DC4B-8ED1-22A2-5A31ACE36BC2}"/>
                  </a:ext>
                </a:extLst>
              </p:cNvPr>
              <p:cNvSpPr/>
              <p:nvPr/>
            </p:nvSpPr>
            <p:spPr>
              <a:xfrm>
                <a:off x="350391" y="973587"/>
                <a:ext cx="11467492" cy="2538538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endParaRPr>
              </a:p>
            </p:txBody>
          </p:sp>
          <p:sp>
            <p:nvSpPr>
              <p:cNvPr id="10" name="isḻíḑê">
                <a:extLst>
                  <a:ext uri="{FF2B5EF4-FFF2-40B4-BE49-F238E27FC236}">
                    <a16:creationId xmlns:a16="http://schemas.microsoft.com/office/drawing/2014/main" id="{6B16C311-0C7D-BE7A-8EC0-5B0DC7CE83E0}"/>
                  </a:ext>
                </a:extLst>
              </p:cNvPr>
              <p:cNvSpPr txBox="1"/>
              <p:nvPr/>
            </p:nvSpPr>
            <p:spPr>
              <a:xfrm>
                <a:off x="426286" y="944044"/>
                <a:ext cx="11228860" cy="5118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+mn-cs"/>
                  </a:rPr>
                  <a:t>一、</a:t>
                </a:r>
                <a:r>
                  <a:rPr lang="zh-CN" altLang="en-US" sz="2400" b="1" dirty="0">
                    <a:solidFill>
                      <a:srgbClr val="C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国家战略需求与科学意义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+mn-cs"/>
                  </a:rPr>
                  <a:t>：</a:t>
                </a:r>
              </a:p>
            </p:txBody>
          </p:sp>
        </p:grpSp>
        <p:sp>
          <p:nvSpPr>
            <p:cNvPr id="8" name="isḻíḑê">
              <a:extLst>
                <a:ext uri="{FF2B5EF4-FFF2-40B4-BE49-F238E27FC236}">
                  <a16:creationId xmlns:a16="http://schemas.microsoft.com/office/drawing/2014/main" id="{84FD93F9-E7C8-700F-95C8-16666DEA3F12}"/>
                </a:ext>
              </a:extLst>
            </p:cNvPr>
            <p:cNvSpPr txBox="1"/>
            <p:nvPr/>
          </p:nvSpPr>
          <p:spPr>
            <a:xfrm>
              <a:off x="409884" y="1485928"/>
              <a:ext cx="11228860" cy="861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L="252000" indent="-252000" defTabSz="913765">
                <a:lnSpc>
                  <a:spcPct val="114000"/>
                </a:lnSpc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 sz="16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>
                <a:lnSpc>
                  <a:spcPct val="110000"/>
                </a:lnSpc>
                <a:spcAft>
                  <a:spcPts val="900"/>
                </a:spcAft>
              </a:pPr>
              <a:r>
                <a:rPr lang="zh-CN" altLang="en-US" sz="2000" dirty="0"/>
                <a:t>国家战略需求：</a:t>
              </a:r>
              <a:r>
                <a:rPr lang="zh-CN" altLang="en-US" sz="20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（</a:t>
              </a:r>
              <a:r>
                <a:rPr lang="en-US" altLang="zh-CN" sz="20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1-2</a:t>
              </a:r>
              <a:r>
                <a:rPr lang="zh-CN" altLang="en-US" sz="2000" b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句话，简明扼要讲清楚国家需求中的问题和难点）</a:t>
              </a:r>
              <a:endParaRPr lang="en-US" altLang="zh-CN" sz="2000" dirty="0"/>
            </a:p>
            <a:p>
              <a:pPr>
                <a:lnSpc>
                  <a:spcPct val="110000"/>
                </a:lnSpc>
                <a:spcAft>
                  <a:spcPts val="900"/>
                </a:spcAft>
              </a:pPr>
              <a:r>
                <a:rPr lang="zh-CN" altLang="en-US" sz="2000" dirty="0"/>
                <a:t>科学意义：</a:t>
              </a:r>
              <a:endParaRPr lang="en-US" altLang="zh-CN" sz="2000" dirty="0"/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74CBC57A-C824-D35C-FA27-02193C153FD5}"/>
              </a:ext>
            </a:extLst>
          </p:cNvPr>
          <p:cNvGrpSpPr/>
          <p:nvPr/>
        </p:nvGrpSpPr>
        <p:grpSpPr>
          <a:xfrm>
            <a:off x="383639" y="3501474"/>
            <a:ext cx="11490898" cy="3082206"/>
            <a:chOff x="393164" y="3263502"/>
            <a:chExt cx="11490898" cy="3082206"/>
          </a:xfrm>
        </p:grpSpPr>
        <p:sp>
          <p:nvSpPr>
            <p:cNvPr id="13" name="ïś1îḋé">
              <a:extLst>
                <a:ext uri="{FF2B5EF4-FFF2-40B4-BE49-F238E27FC236}">
                  <a16:creationId xmlns:a16="http://schemas.microsoft.com/office/drawing/2014/main" id="{944DEEA3-C3EF-8316-6171-4CA14C6BA28D}"/>
                </a:ext>
              </a:extLst>
            </p:cNvPr>
            <p:cNvSpPr/>
            <p:nvPr/>
          </p:nvSpPr>
          <p:spPr>
            <a:xfrm>
              <a:off x="393164" y="3263502"/>
              <a:ext cx="11467493" cy="3082206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6" name="isḻíḑê">
              <a:extLst>
                <a:ext uri="{FF2B5EF4-FFF2-40B4-BE49-F238E27FC236}">
                  <a16:creationId xmlns:a16="http://schemas.microsoft.com/office/drawing/2014/main" id="{7F638E29-E3D3-2541-C403-8A4679A2B1BE}"/>
                </a:ext>
              </a:extLst>
            </p:cNvPr>
            <p:cNvSpPr txBox="1"/>
            <p:nvPr/>
          </p:nvSpPr>
          <p:spPr>
            <a:xfrm>
              <a:off x="451411" y="3369672"/>
              <a:ext cx="826635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lvl="0"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二、拟解决的关键科学问题及主要研究内容：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7" name="iŝḻiḓè">
              <a:extLst>
                <a:ext uri="{FF2B5EF4-FFF2-40B4-BE49-F238E27FC236}">
                  <a16:creationId xmlns:a16="http://schemas.microsoft.com/office/drawing/2014/main" id="{47CFC17D-8483-57FF-7A80-046592D04470}"/>
                </a:ext>
              </a:extLst>
            </p:cNvPr>
            <p:cNvSpPr/>
            <p:nvPr/>
          </p:nvSpPr>
          <p:spPr>
            <a:xfrm flipH="1">
              <a:off x="469061" y="3903811"/>
              <a:ext cx="11415001" cy="13388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拟解决的关键科学</a:t>
              </a:r>
              <a:r>
                <a:rPr lang="zh-CN" altLang="en-US" sz="2000" b="1" dirty="0" smtClean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问题：</a:t>
              </a:r>
              <a:r>
                <a:rPr lang="zh-CN" altLang="en-US" sz="2000" dirty="0" smtClean="0">
                  <a:latin typeface="微软雅黑" panose="020B0503020204020204" charset="-122"/>
                  <a:ea typeface="微软雅黑" panose="020B0503020204020204" charset="-122"/>
                  <a:sym typeface="Wingdings" panose="05000000000000000000" pitchFamily="2" charset="2"/>
                </a:rPr>
                <a:t>（</a:t>
              </a:r>
              <a:r>
                <a:rPr lang="zh-CN" altLang="en-US" sz="2000" dirty="0">
                  <a:latin typeface="微软雅黑" panose="020B0503020204020204" charset="-122"/>
                  <a:ea typeface="微软雅黑" panose="020B0503020204020204" charset="-122"/>
                  <a:sym typeface="Wingdings" panose="05000000000000000000" pitchFamily="2" charset="2"/>
                </a:rPr>
                <a:t>每个选题聚焦一个具体科学问题）</a:t>
              </a:r>
              <a:endParaRPr lang="en-US" altLang="zh-CN" sz="2000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主要研究内容：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拟采用的研究方法、手段和路线：</a:t>
              </a:r>
              <a:r>
                <a:rPr lang="zh-CN" altLang="en-US" sz="2000" dirty="0"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（该条可单独一页）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19463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4" name="组合 13"/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5" name="直接连接符 14"/>
              <p:cNvCxnSpPr/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1" name="直接连接符 20"/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文本框 5"/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（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B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类）</a:t>
              </a:r>
              <a:endParaRPr kumimoji="0" lang="en-US" sz="240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研究所（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重点实验室）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CF0B574B-89D7-0DE3-0B56-82FFBC6FF557}"/>
              </a:ext>
            </a:extLst>
          </p:cNvPr>
          <p:cNvGrpSpPr/>
          <p:nvPr/>
        </p:nvGrpSpPr>
        <p:grpSpPr>
          <a:xfrm>
            <a:off x="383639" y="938563"/>
            <a:ext cx="11467491" cy="2416707"/>
            <a:chOff x="348052" y="5492884"/>
            <a:chExt cx="11477634" cy="2416707"/>
          </a:xfrm>
        </p:grpSpPr>
        <p:sp>
          <p:nvSpPr>
            <p:cNvPr id="7" name="ïś1îḋé">
              <a:extLst>
                <a:ext uri="{FF2B5EF4-FFF2-40B4-BE49-F238E27FC236}">
                  <a16:creationId xmlns:a16="http://schemas.microsoft.com/office/drawing/2014/main" id="{DCC9E3C9-B8C6-57EB-AD60-3D36270C61EF}"/>
                </a:ext>
              </a:extLst>
            </p:cNvPr>
            <p:cNvSpPr/>
            <p:nvPr/>
          </p:nvSpPr>
          <p:spPr>
            <a:xfrm>
              <a:off x="348052" y="5492884"/>
              <a:ext cx="11477634" cy="2416707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8" name="isḻíḑê">
              <a:extLst>
                <a:ext uri="{FF2B5EF4-FFF2-40B4-BE49-F238E27FC236}">
                  <a16:creationId xmlns:a16="http://schemas.microsoft.com/office/drawing/2014/main" id="{05400B1F-F6AF-499B-B7ED-BD1D6ED8E136}"/>
                </a:ext>
              </a:extLst>
            </p:cNvPr>
            <p:cNvSpPr txBox="1"/>
            <p:nvPr/>
          </p:nvSpPr>
          <p:spPr>
            <a:xfrm>
              <a:off x="400269" y="5525285"/>
              <a:ext cx="456963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zh-CN" altLang="en-US" dirty="0"/>
                <a:t>三、拟达到的目标：</a:t>
              </a:r>
              <a:endParaRPr lang="en-US" altLang="zh-CN" dirty="0"/>
            </a:p>
          </p:txBody>
        </p:sp>
        <p:sp>
          <p:nvSpPr>
            <p:cNvPr id="19" name="isḻíḑê">
              <a:extLst>
                <a:ext uri="{FF2B5EF4-FFF2-40B4-BE49-F238E27FC236}">
                  <a16:creationId xmlns:a16="http://schemas.microsoft.com/office/drawing/2014/main" id="{D77F9111-2542-6701-2CFC-C71EF65F0D62}"/>
                </a:ext>
              </a:extLst>
            </p:cNvPr>
            <p:cNvSpPr txBox="1"/>
            <p:nvPr/>
          </p:nvSpPr>
          <p:spPr>
            <a:xfrm>
              <a:off x="400269" y="5999445"/>
              <a:ext cx="11382610" cy="4072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00" indent="-252000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目标：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CF0B574B-89D7-0DE3-0B56-82FFBC6FF557}"/>
              </a:ext>
            </a:extLst>
          </p:cNvPr>
          <p:cNvGrpSpPr/>
          <p:nvPr/>
        </p:nvGrpSpPr>
        <p:grpSpPr>
          <a:xfrm>
            <a:off x="369789" y="3767654"/>
            <a:ext cx="11467491" cy="2385387"/>
            <a:chOff x="348052" y="5492884"/>
            <a:chExt cx="11477634" cy="2385387"/>
          </a:xfrm>
        </p:grpSpPr>
        <p:sp>
          <p:nvSpPr>
            <p:cNvPr id="6" name="ïś1îḋé">
              <a:extLst>
                <a:ext uri="{FF2B5EF4-FFF2-40B4-BE49-F238E27FC236}">
                  <a16:creationId xmlns:a16="http://schemas.microsoft.com/office/drawing/2014/main" id="{DCC9E3C9-B8C6-57EB-AD60-3D36270C61EF}"/>
                </a:ext>
              </a:extLst>
            </p:cNvPr>
            <p:cNvSpPr/>
            <p:nvPr/>
          </p:nvSpPr>
          <p:spPr>
            <a:xfrm>
              <a:off x="348052" y="5492884"/>
              <a:ext cx="11477634" cy="2385387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8" name="isḻíḑê">
              <a:extLst>
                <a:ext uri="{FF2B5EF4-FFF2-40B4-BE49-F238E27FC236}">
                  <a16:creationId xmlns:a16="http://schemas.microsoft.com/office/drawing/2014/main" id="{05400B1F-F6AF-499B-B7ED-BD1D6ED8E136}"/>
                </a:ext>
              </a:extLst>
            </p:cNvPr>
            <p:cNvSpPr txBox="1"/>
            <p:nvPr/>
          </p:nvSpPr>
          <p:spPr>
            <a:xfrm>
              <a:off x="400269" y="5525285"/>
              <a:ext cx="456963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>
              <a:defPPr>
                <a:defRPr lang="zh-CN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zh-CN" altLang="en-US" dirty="0"/>
                <a:t>四、导出国家科技任务的</a:t>
              </a:r>
              <a:r>
                <a:rPr lang="zh-CN" altLang="en-US" dirty="0" smtClean="0"/>
                <a:t>前景</a:t>
              </a:r>
              <a:endParaRPr lang="en-US" altLang="zh-CN" dirty="0"/>
            </a:p>
          </p:txBody>
        </p:sp>
      </p:grpSp>
      <p:sp>
        <p:nvSpPr>
          <p:cNvPr id="9" name="矩形 8"/>
          <p:cNvSpPr/>
          <p:nvPr/>
        </p:nvSpPr>
        <p:spPr>
          <a:xfrm>
            <a:off x="515372" y="4483667"/>
            <a:ext cx="9648795" cy="380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Aft>
                <a:spcPts val="900"/>
              </a:spcAft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要把导出国家重大科技任务作为重要产出目标，不应将一般或面上科技任务作为导出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目标）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036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41886" y="49256"/>
            <a:ext cx="11319656" cy="768732"/>
            <a:chOff x="525011" y="49256"/>
            <a:chExt cx="11319656" cy="768732"/>
          </a:xfrm>
        </p:grpSpPr>
        <p:grpSp>
          <p:nvGrpSpPr>
            <p:cNvPr id="14" name="组合 13"/>
            <p:cNvGrpSpPr/>
            <p:nvPr/>
          </p:nvGrpSpPr>
          <p:grpSpPr>
            <a:xfrm>
              <a:off x="525011" y="148766"/>
              <a:ext cx="11319656" cy="669222"/>
              <a:chOff x="508386" y="265141"/>
              <a:chExt cx="11319656" cy="669222"/>
            </a:xfrm>
          </p:grpSpPr>
          <p:cxnSp>
            <p:nvCxnSpPr>
              <p:cNvPr id="15" name="直接连接符 14"/>
              <p:cNvCxnSpPr/>
              <p:nvPr/>
            </p:nvCxnSpPr>
            <p:spPr>
              <a:xfrm flipV="1">
                <a:off x="724747" y="933990"/>
                <a:ext cx="11103295" cy="373"/>
              </a:xfrm>
              <a:prstGeom prst="line">
                <a:avLst/>
              </a:prstGeom>
              <a:ln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10758" y="265141"/>
                <a:ext cx="1507125" cy="523220"/>
              </a:xfrm>
              <a:prstGeom prst="rect">
                <a:avLst/>
              </a:prstGeom>
            </p:spPr>
          </p:pic>
          <p:cxnSp>
            <p:nvCxnSpPr>
              <p:cNvPr id="21" name="直接连接符 20"/>
              <p:cNvCxnSpPr/>
              <p:nvPr/>
            </p:nvCxnSpPr>
            <p:spPr>
              <a:xfrm>
                <a:off x="508386" y="933990"/>
                <a:ext cx="589713" cy="0"/>
              </a:xfrm>
              <a:prstGeom prst="line">
                <a:avLst/>
              </a:prstGeom>
              <a:ln w="38100">
                <a:solidFill>
                  <a:srgbClr val="053E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文本框 5"/>
            <p:cNvSpPr/>
            <p:nvPr/>
          </p:nvSpPr>
          <p:spPr>
            <a:xfrm>
              <a:off x="525011" y="49256"/>
              <a:ext cx="9572040" cy="76798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defRPr/>
              </a:pP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选题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：</a:t>
              </a:r>
              <a:r>
                <a:rPr kumimoji="0" lang="en-US" altLang="zh-CN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（</a:t>
              </a:r>
              <a:r>
                <a:rPr kumimoji="0" 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B</a:t>
              </a:r>
              <a:r>
                <a:rPr kumimoji="0" lang="zh-CN" altLang="en-US" sz="2400" b="1" i="0" u="none" strike="noStrike" kern="1200" cap="none" spc="-1" normalizeH="0" baseline="0" noProof="0" dirty="0">
                  <a:ln>
                    <a:noFill/>
                  </a:ln>
                  <a:solidFill>
                    <a:srgbClr val="053E8B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类）</a:t>
              </a:r>
              <a:endParaRPr kumimoji="0" lang="en-US" sz="240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               ——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研究所（</a:t>
              </a:r>
              <a:r>
                <a:rPr kumimoji="0" lang="en-US" altLang="zh-CN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xxx</a:t>
              </a:r>
              <a:r>
                <a:rPr kumimoji="0" lang="zh-CN" altLang="en-US" sz="2000" b="0" i="0" u="none" strike="noStrike" kern="1200" cap="none" spc="-1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重点实验室）</a:t>
              </a:r>
              <a:endParaRPr kumimoji="0" lang="en-US" sz="20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1" name="灯片编号占位符 2"/>
          <p:cNvSpPr txBox="1"/>
          <p:nvPr/>
        </p:nvSpPr>
        <p:spPr>
          <a:xfrm>
            <a:off x="11524344" y="6538914"/>
            <a:ext cx="667658" cy="40010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93A8B-7656-41F7-B47F-4F4E036E5275}" type="slidenum">
              <a:rPr kumimoji="0" lang="en-US" altLang="zh-CN" sz="1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/n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isḻíḑê">
            <a:extLst>
              <a:ext uri="{FF2B5EF4-FFF2-40B4-BE49-F238E27FC236}">
                <a16:creationId xmlns:a16="http://schemas.microsoft.com/office/drawing/2014/main" id="{4FB2AE77-72C7-8ED7-54AD-60554008848B}"/>
              </a:ext>
            </a:extLst>
          </p:cNvPr>
          <p:cNvSpPr txBox="1"/>
          <p:nvPr/>
        </p:nvSpPr>
        <p:spPr>
          <a:xfrm>
            <a:off x="403192" y="897929"/>
            <a:ext cx="10768963" cy="51180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五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国内外技术水平和本专项水平对比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sym typeface="Wingdings" panose="05000000000000000000" pitchFamily="2" charset="2"/>
              </a:rPr>
              <a:t>：</a:t>
            </a:r>
            <a:endParaRPr kumimoji="0" lang="en-US" altLang="zh-CN" sz="20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5C5BB9BC-F2BC-1F8D-BA40-8D6E20342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560113"/>
              </p:ext>
            </p:extLst>
          </p:nvPr>
        </p:nvGraphicFramePr>
        <p:xfrm>
          <a:off x="418792" y="1529204"/>
          <a:ext cx="11376000" cy="4176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82252229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核心技术</a:t>
                      </a:r>
                      <a:endParaRPr lang="zh-CN" sz="2000" b="1" kern="100" dirty="0">
                        <a:solidFill>
                          <a:srgbClr val="103D8B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本专项技术指标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国内最高水平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500"/>
                        </a:lnSpc>
                      </a:pPr>
                      <a:r>
                        <a:rPr lang="zh-CN" altLang="en-US" sz="2000" b="1" kern="100" dirty="0">
                          <a:solidFill>
                            <a:srgbClr val="103D8B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国外最高水平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alt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8427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kern="100" baseline="0" dirty="0">
                          <a:solidFill>
                            <a:srgbClr val="103D8B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+mn-cs"/>
                        </a:rPr>
                        <a:t>xxx</a:t>
                      </a:r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rgbClr val="103D8B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sz="2000" b="1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2000" b="1" kern="1200" dirty="0">
                          <a:solidFill>
                            <a:srgbClr val="103D8B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（总结）</a:t>
                      </a:r>
                      <a:endParaRPr lang="zh-CN" sz="2000" b="1" kern="1200" dirty="0">
                        <a:solidFill>
                          <a:srgbClr val="103D8B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F1BE81C0-F7A7-EEE6-0DAD-6E45FFF0C708}"/>
              </a:ext>
            </a:extLst>
          </p:cNvPr>
          <p:cNvSpPr txBox="1"/>
          <p:nvPr/>
        </p:nvSpPr>
        <p:spPr>
          <a:xfrm>
            <a:off x="952420" y="6016310"/>
            <a:ext cx="95822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实施周期</a:t>
            </a:r>
            <a:r>
              <a:rPr kumimoji="0" lang="zh-CN" altLang="en-US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r>
              <a:rPr kumimoji="0" lang="en-US" altLang="zh-CN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XXX</a:t>
            </a:r>
            <a:r>
              <a:rPr kumimoji="0" lang="zh-CN" altLang="en-US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年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；       经费需求</a:t>
            </a:r>
            <a:r>
              <a:rPr kumimoji="0" lang="zh-CN" altLang="en-US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r>
              <a:rPr kumimoji="0" lang="en-US" altLang="zh-CN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XXX</a:t>
            </a:r>
            <a:r>
              <a:rPr kumimoji="0" lang="zh-CN" altLang="en-US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万元；前两年经费需求：</a:t>
            </a:r>
            <a:r>
              <a:rPr kumimoji="0" lang="en-US" altLang="zh-CN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XXX</a:t>
            </a:r>
            <a:r>
              <a:rPr kumimoji="0" lang="zh-CN" altLang="en-US" sz="2000" b="1" i="0" u="none" strike="noStrike" kern="1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万元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263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PVOTE_RESPONSETYPE" val="Slide"/>
  <p:tag name="BPVOTE_CHARTCOLOR_0" val="-12481296"/>
  <p:tag name="BPVOTE_CHARTCOLOR_1" val="-2080758"/>
  <p:tag name="BPVOTE_CHARTCOLOR_2" val="-215999"/>
  <p:tag name="BPVOTE_CHARTCOLOR_3" val="-16423790"/>
  <p:tag name="BPVOTE_CHARTCOLOR_4" val="-4210753"/>
  <p:tag name="BPVOTE_CHARTCOLOR_5" val="-15058071"/>
  <p:tag name="BPVOTE_CHARTCOLOR_6" val="-7294"/>
  <p:tag name="BPVOTE_CHARTCOLOR_7" val="-15557411"/>
  <p:tag name="BPVOTE_CHARTCOLOR_8" val="-3511477"/>
  <p:tag name="BPVOTE_CHARTCOLOR_9" val="-16753445"/>
  <p:tag name="BPVOTE_CHARTCOLOR_10" val="-12481296"/>
  <p:tag name="BPVOTE_CHARTCOLOR_11" val="-2080758"/>
  <p:tag name="BPVOTE_CHARTCOLOR_12" val="-215999"/>
  <p:tag name="BPVOTE_CHARTCOLOR_13" val="-16423790"/>
  <p:tag name="BPVOTE_CHARTCOLOR_14" val="-4210753"/>
  <p:tag name="BPVOTE_CHARTCOLOR_15" val="-15058071"/>
  <p:tag name="BPVOTE_CHARTCOLOR_16" val="-7294"/>
  <p:tag name="BPVOTE_CHARTCOLOR_17" val="-15557411"/>
  <p:tag name="BPVOTE_CHARTCOLOR_18" val="-3511477"/>
  <p:tag name="BPVOTE_CHARTCOLOR_19" val="-16753445"/>
  <p:tag name="BPVOTE_CHARTPARA_ITEMLABELFONTNAME" val="Arial"/>
  <p:tag name="BPVOTE_CHARTPARA_ITEMLABELFONTSIZE" val="16"/>
  <p:tag name="BPVOTE_CHARTPARA_ITEMLABELFONTBOLD" val="False"/>
  <p:tag name="BPVOTE_CHARTPARA_ITEMLABELFONTITALIC" val="False"/>
  <p:tag name="BPVOTE_CHARTPARA_ITEMLABELFONTCOLOR" val="-16777216"/>
  <p:tag name="BPVOTE_CHARTPARA_DATALABELFONTNAME" val="Arial"/>
  <p:tag name="BPVOTE_CHARTPARA_DATALABELFONTSIZE" val="14"/>
  <p:tag name="BPVOTE_CHARTPARA_DATALABELFONTBOLD" val="False"/>
  <p:tag name="BPVOTE_CHARTPARA_DATALABELFONTITALIC" val="False"/>
  <p:tag name="BPVOTE_CHARTPARA_DATALABELFONTCOLOR" val="-16777216"/>
  <p:tag name="BPVOTE_CHARTPARA_DATAFORMAT" val="ltNumberValue"/>
  <p:tag name="BPVOTE_CHARTPARA_SHOWTIME" val="csStop"/>
  <p:tag name="BPVOTE_CHARTPARA_NUMBERDEC" val="0"/>
  <p:tag name="BPVOTE_CHARTPARA_DATAPERCENTBASE" val="crParticipant"/>
  <p:tag name="BPVOTE_CHARTPARA_PERCENTDEC" val="1"/>
  <p:tag name="BPVOTE_CHARTPARA_SHOW3D" val="0"/>
  <p:tag name="BPVOTE_CHARTPOINTWIDTH" val="0.5"/>
  <p:tag name="BPVOTE_SLIDE_ISRESPONSED" val="1"/>
  <p:tag name="BPVOTE_SLIDE_DUENO" val="30"/>
  <p:tag name="BPVOTE_SLIDE_PARTICIPANTNUM" val="30"/>
  <p:tag name="BPVOTE_SLIDE_SUBMITNUM" val="0"/>
  <p:tag name="BPVOTE_SLIDE_CORRECTNUM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3185;#50985;#24159;#372774;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 indent="-360680" fontAlgn="base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7030A0"/>
          </a:buClr>
          <a:buFont typeface="Wingdings 2" panose="05020102010507070707" pitchFamily="18" charset="2"/>
          <a:buChar char="²"/>
          <a:defRPr sz="2400" b="1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919</Words>
  <Application>Microsoft Office PowerPoint</Application>
  <PresentationFormat>宽屏</PresentationFormat>
  <Paragraphs>163</Paragraphs>
  <Slides>13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8" baseType="lpstr">
      <vt:lpstr>FangSong</vt:lpstr>
      <vt:lpstr>等线</vt:lpstr>
      <vt:lpstr>等线 Light</vt:lpstr>
      <vt:lpstr>仿宋</vt:lpstr>
      <vt:lpstr>黑体</vt:lpstr>
      <vt:lpstr>楷体</vt:lpstr>
      <vt:lpstr>宋体</vt:lpstr>
      <vt:lpstr>Microsoft YaHei</vt:lpstr>
      <vt:lpstr>Microsoft YaHei</vt:lpstr>
      <vt:lpstr>Arial</vt:lpstr>
      <vt:lpstr>Calibri</vt:lpstr>
      <vt:lpstr>Times New Roman</vt:lpstr>
      <vt:lpstr>Wingdings</vt:lpstr>
      <vt:lpstr>Office 主题​​</vt:lpstr>
      <vt:lpstr>1_Office 主题​​</vt:lpstr>
      <vt:lpstr>PowerPoint 演示文稿</vt:lpstr>
      <vt:lpstr>PowerPoint 演示文稿</vt:lpstr>
      <vt:lpstr>先导专项清单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Di</dc:creator>
  <cp:lastModifiedBy>魏 俊杰</cp:lastModifiedBy>
  <cp:revision>172</cp:revision>
  <cp:lastPrinted>2025-02-10T00:49:43Z</cp:lastPrinted>
  <dcterms:created xsi:type="dcterms:W3CDTF">2024-03-25T03:51:37Z</dcterms:created>
  <dcterms:modified xsi:type="dcterms:W3CDTF">2025-02-10T00:50:40Z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2052-11.8.2.10505</vt:lpwstr>
  </property>
</Properties>
</file>