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2" r:id="rId2"/>
    <p:sldId id="273" r:id="rId3"/>
  </p:sldIdLst>
  <p:sldSz cx="9144000" cy="6858000" type="screen4x3"/>
  <p:notesSz cx="6797675" cy="9928225"/>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autoAdjust="0"/>
    <p:restoredTop sz="94667" autoAdjust="0"/>
  </p:normalViewPr>
  <p:slideViewPr>
    <p:cSldViewPr>
      <p:cViewPr>
        <p:scale>
          <a:sx n="75" d="100"/>
          <a:sy n="75" d="100"/>
        </p:scale>
        <p:origin x="-474" y="-36"/>
      </p:cViewPr>
      <p:guideLst>
        <p:guide orient="horz" pos="2160"/>
        <p:guide pos="2880"/>
      </p:guideLst>
    </p:cSldViewPr>
  </p:slideViewPr>
  <p:outlineViewPr>
    <p:cViewPr>
      <p:scale>
        <a:sx n="33" d="100"/>
        <a:sy n="33" d="100"/>
      </p:scale>
      <p:origin x="18" y="432"/>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t>2019-12-31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t>2019-12-31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t>2019-12-31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lvl1pPr>
              <a:defRPr sz="2800">
                <a:latin typeface="黑体" panose="02010609060101010101" pitchFamily="49" charset="-122"/>
                <a:ea typeface="黑体" panose="02010609060101010101" pitchFamily="49" charset="-122"/>
              </a:defRPr>
            </a:lvl1pPr>
          </a:lstStyle>
          <a:p>
            <a:r>
              <a:rPr lang="zh-CN" altLang="en-US" dirty="0" smtClean="0"/>
              <a:t>单击此处编辑母版标题样式</a:t>
            </a:r>
            <a:endParaRPr lang="zh-CN" altLang="en-US" dirty="0"/>
          </a:p>
        </p:txBody>
      </p:sp>
      <p:sp>
        <p:nvSpPr>
          <p:cNvPr id="3" name="内容占位符 2"/>
          <p:cNvSpPr>
            <a:spLocks noGrp="1"/>
          </p:cNvSpPr>
          <p:nvPr>
            <p:ph idx="1"/>
          </p:nvPr>
        </p:nvSpPr>
        <p:spPr/>
        <p:txBody>
          <a:bodyPr/>
          <a:lstStyle>
            <a:lvl1pPr>
              <a:lnSpc>
                <a:spcPct val="150000"/>
              </a:lnSpc>
              <a:defRPr>
                <a:latin typeface="黑体" panose="02010609060101010101" pitchFamily="49" charset="-122"/>
                <a:ea typeface="黑体" panose="02010609060101010101" pitchFamily="49" charset="-122"/>
              </a:defRPr>
            </a:lvl1pPr>
            <a:lvl2pPr>
              <a:lnSpc>
                <a:spcPct val="150000"/>
              </a:lnSpc>
              <a:defRPr>
                <a:latin typeface="黑体" panose="02010609060101010101" pitchFamily="49" charset="-122"/>
                <a:ea typeface="黑体" panose="02010609060101010101" pitchFamily="49" charset="-122"/>
              </a:defRPr>
            </a:lvl2pPr>
            <a:lvl3pPr>
              <a:lnSpc>
                <a:spcPct val="150000"/>
              </a:lnSpc>
              <a:defRPr>
                <a:latin typeface="黑体" panose="02010609060101010101" pitchFamily="49" charset="-122"/>
                <a:ea typeface="黑体" panose="02010609060101010101" pitchFamily="49" charset="-122"/>
              </a:defRPr>
            </a:lvl3pPr>
            <a:lvl4pPr>
              <a:lnSpc>
                <a:spcPct val="150000"/>
              </a:lnSpc>
              <a:defRPr>
                <a:latin typeface="黑体" panose="02010609060101010101" pitchFamily="49" charset="-122"/>
                <a:ea typeface="黑体" panose="02010609060101010101" pitchFamily="49" charset="-122"/>
              </a:defRPr>
            </a:lvl4pPr>
            <a:lvl5pPr>
              <a:lnSpc>
                <a:spcPct val="150000"/>
              </a:lnSpc>
              <a:defRPr>
                <a:latin typeface="黑体" panose="02010609060101010101" pitchFamily="49" charset="-122"/>
                <a:ea typeface="黑体" panose="02010609060101010101" pitchFamily="49" charset="-122"/>
              </a:defRPr>
            </a:lvl5pPr>
          </a:lstStyle>
          <a:p>
            <a:pPr lvl="0"/>
            <a:r>
              <a:rPr lang="zh-CN" altLang="en-US" dirty="0" smtClean="0"/>
              <a:t>单击此处编辑母版文本样式</a:t>
            </a:r>
          </a:p>
          <a:p>
            <a:pPr lvl="1"/>
            <a:r>
              <a:rPr lang="zh-CN" altLang="en-US" dirty="0" smtClean="0"/>
              <a:t>第二级</a:t>
            </a:r>
          </a:p>
          <a:p>
            <a:pPr lvl="2"/>
            <a:r>
              <a:rPr lang="zh-CN" altLang="en-US" dirty="0" smtClean="0"/>
              <a:t>第三级</a:t>
            </a:r>
          </a:p>
          <a:p>
            <a:pPr lvl="3"/>
            <a:r>
              <a:rPr lang="zh-CN" altLang="en-US" dirty="0" smtClean="0"/>
              <a:t>第四级</a:t>
            </a:r>
          </a:p>
          <a:p>
            <a:pPr lvl="4"/>
            <a:r>
              <a:rPr lang="zh-CN" altLang="en-US" dirty="0" smtClean="0"/>
              <a:t>第五级</a:t>
            </a:r>
            <a:endParaRPr lang="zh-CN" altLang="en-US" dirty="0"/>
          </a:p>
        </p:txBody>
      </p:sp>
      <p:sp>
        <p:nvSpPr>
          <p:cNvPr id="4" name="日期占位符 3"/>
          <p:cNvSpPr>
            <a:spLocks noGrp="1"/>
          </p:cNvSpPr>
          <p:nvPr>
            <p:ph type="dt" sz="half" idx="10"/>
          </p:nvPr>
        </p:nvSpPr>
        <p:spPr/>
        <p:txBody>
          <a:bodyPr/>
          <a:lstStyle/>
          <a:p>
            <a:fld id="{530820CF-B880-4189-942D-D702A7CBA730}" type="datetimeFigureOut">
              <a:rPr lang="zh-CN" altLang="en-US" smtClean="0"/>
              <a:t>2019-12-31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fld id="{530820CF-B880-4189-942D-D702A7CBA730}" type="datetimeFigureOut">
              <a:rPr lang="zh-CN" altLang="en-US" smtClean="0"/>
              <a:t>2019-12-31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530820CF-B880-4189-942D-D702A7CBA730}" type="datetimeFigureOut">
              <a:rPr lang="zh-CN" altLang="en-US" smtClean="0"/>
              <a:t>2019-12-31</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530820CF-B880-4189-942D-D702A7CBA730}" type="datetimeFigureOut">
              <a:rPr lang="zh-CN" altLang="en-US" smtClean="0"/>
              <a:t>2019-12-31</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530820CF-B880-4189-942D-D702A7CBA730}" type="datetimeFigureOut">
              <a:rPr lang="zh-CN" altLang="en-US" smtClean="0"/>
              <a:t>2019-12-31</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530820CF-B880-4189-942D-D702A7CBA730}" type="datetimeFigureOut">
              <a:rPr lang="zh-CN" altLang="en-US" smtClean="0"/>
              <a:t>2019-12-31</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t>2019-12-31</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t>2019-12-31</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CN" altLang="en-US" dirty="0" smtClean="0"/>
              <a:t>单击此处编辑母版标题样式</a:t>
            </a:r>
            <a:endParaRPr lang="zh-CN" altLang="en-US" dirty="0"/>
          </a:p>
        </p:txBody>
      </p:sp>
      <p:sp>
        <p:nvSpPr>
          <p:cNvPr id="3" name="文本占位符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0820CF-B880-4189-942D-D702A7CBA730}" type="datetimeFigureOut">
              <a:rPr lang="zh-CN" altLang="en-US" smtClean="0"/>
              <a:t>2019-12-31</a:t>
            </a:fld>
            <a:endParaRPr lang="zh-CN" altLang="en-US"/>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913308-F349-4B6D-A68A-DD1791B4A57B}"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755576" y="562610"/>
            <a:ext cx="7848872" cy="5586145"/>
          </a:xfrm>
          <a:prstGeom prst="rect">
            <a:avLst/>
          </a:prstGeom>
        </p:spPr>
        <p:txBody>
          <a:bodyPr wrap="square">
            <a:spAutoFit/>
          </a:bodyPr>
          <a:lstStyle/>
          <a:p>
            <a:pPr algn="ctr">
              <a:lnSpc>
                <a:spcPct val="150000"/>
              </a:lnSpc>
            </a:pPr>
            <a:r>
              <a:rPr lang="zh-CN" altLang="en-US" sz="2200" b="1" dirty="0" smtClean="0">
                <a:solidFill>
                  <a:srgbClr val="FF0000"/>
                </a:solidFill>
                <a:latin typeface="微软雅黑" pitchFamily="34" charset="-122"/>
                <a:ea typeface="微软雅黑" pitchFamily="34" charset="-122"/>
              </a:rPr>
              <a:t>近期吉林省公开曝光的违反</a:t>
            </a:r>
            <a:r>
              <a:rPr lang="zh-CN" altLang="en-US" sz="2200" b="1" dirty="0">
                <a:solidFill>
                  <a:srgbClr val="FF0000"/>
                </a:solidFill>
                <a:latin typeface="微软雅黑" pitchFamily="34" charset="-122"/>
                <a:ea typeface="微软雅黑" pitchFamily="34" charset="-122"/>
              </a:rPr>
              <a:t>中央八项规定精神问题</a:t>
            </a:r>
            <a:endParaRPr lang="en-US" altLang="zh-CN" sz="2200" b="1" dirty="0" smtClean="0">
              <a:solidFill>
                <a:srgbClr val="FF0000"/>
              </a:solidFill>
              <a:latin typeface="微软雅黑" pitchFamily="34" charset="-122"/>
              <a:ea typeface="微软雅黑" pitchFamily="34" charset="-122"/>
            </a:endParaRPr>
          </a:p>
          <a:p>
            <a:pPr>
              <a:lnSpc>
                <a:spcPct val="150000"/>
              </a:lnSpc>
            </a:pPr>
            <a:r>
              <a:rPr lang="en-US" altLang="zh-CN" b="1" dirty="0">
                <a:latin typeface="黑体" panose="02010609060101010101" pitchFamily="49" charset="-122"/>
                <a:ea typeface="黑体" panose="02010609060101010101" pitchFamily="49" charset="-122"/>
              </a:rPr>
              <a:t>1.</a:t>
            </a:r>
            <a:r>
              <a:rPr lang="zh-CN" altLang="en-US" b="1" dirty="0">
                <a:latin typeface="黑体" panose="02010609060101010101" pitchFamily="49" charset="-122"/>
                <a:ea typeface="黑体" panose="02010609060101010101" pitchFamily="49" charset="-122"/>
              </a:rPr>
              <a:t>舒兰市农业农村局副局长李景波、贺德梅和舒兰市畜牧管理局畜牧总站站长侯庆丰违规接受管理服务对象宴请和礼品问题。</a:t>
            </a:r>
            <a:endParaRPr lang="en-US" altLang="zh-CN" b="1" dirty="0">
              <a:latin typeface="黑体" panose="02010609060101010101" pitchFamily="49" charset="-122"/>
              <a:ea typeface="黑体" panose="02010609060101010101" pitchFamily="49" charset="-122"/>
            </a:endParaRPr>
          </a:p>
          <a:p>
            <a:pPr indent="457200">
              <a:lnSpc>
                <a:spcPct val="150000"/>
              </a:lnSpc>
            </a:pPr>
            <a:r>
              <a:rPr lang="en-US" altLang="zh-CN" dirty="0">
                <a:latin typeface="黑体" panose="02010609060101010101" pitchFamily="49" charset="-122"/>
                <a:ea typeface="黑体" panose="02010609060101010101" pitchFamily="49" charset="-122"/>
              </a:rPr>
              <a:t>2018</a:t>
            </a:r>
            <a:r>
              <a:rPr lang="zh-CN" altLang="en-US" dirty="0">
                <a:latin typeface="黑体" panose="02010609060101010101" pitchFamily="49" charset="-122"/>
                <a:ea typeface="黑体" panose="02010609060101010101" pitchFamily="49" charset="-122"/>
              </a:rPr>
              <a:t>年</a:t>
            </a:r>
            <a:r>
              <a:rPr lang="en-US" altLang="zh-CN" dirty="0">
                <a:latin typeface="黑体" panose="02010609060101010101" pitchFamily="49" charset="-122"/>
                <a:ea typeface="黑体" panose="02010609060101010101" pitchFamily="49" charset="-122"/>
              </a:rPr>
              <a:t>6</a:t>
            </a:r>
            <a:r>
              <a:rPr lang="zh-CN" altLang="en-US" dirty="0">
                <a:latin typeface="黑体" panose="02010609060101010101" pitchFamily="49" charset="-122"/>
                <a:ea typeface="黑体" panose="02010609060101010101" pitchFamily="49" charset="-122"/>
              </a:rPr>
              <a:t>月</a:t>
            </a:r>
            <a:r>
              <a:rPr lang="en-US" altLang="zh-CN" dirty="0">
                <a:latin typeface="黑体" panose="02010609060101010101" pitchFamily="49" charset="-122"/>
                <a:ea typeface="黑体" panose="02010609060101010101" pitchFamily="49" charset="-122"/>
              </a:rPr>
              <a:t>11</a:t>
            </a:r>
            <a:r>
              <a:rPr lang="zh-CN" altLang="en-US" dirty="0">
                <a:latin typeface="黑体" panose="02010609060101010101" pitchFamily="49" charset="-122"/>
                <a:ea typeface="黑体" panose="02010609060101010101" pitchFamily="49" charset="-122"/>
              </a:rPr>
              <a:t>日，李景波、贺德梅和侯庆丰为落实整县推进畜禽粪污资源化利用工作，到舒兰市某企业现场查看设备安装。当晚，上述</a:t>
            </a:r>
            <a:r>
              <a:rPr lang="en-US" altLang="zh-CN" dirty="0">
                <a:latin typeface="黑体" panose="02010609060101010101" pitchFamily="49" charset="-122"/>
                <a:ea typeface="黑体" panose="02010609060101010101" pitchFamily="49" charset="-122"/>
              </a:rPr>
              <a:t>3</a:t>
            </a:r>
            <a:r>
              <a:rPr lang="zh-CN" altLang="en-US" dirty="0">
                <a:latin typeface="黑体" panose="02010609060101010101" pitchFamily="49" charset="-122"/>
                <a:ea typeface="黑体" panose="02010609060101010101" pitchFamily="49" charset="-122"/>
              </a:rPr>
              <a:t>人在该企业职工食堂用餐，李景波参与饮酒，餐费由该企业承担。李景波等</a:t>
            </a:r>
            <a:r>
              <a:rPr lang="en-US" altLang="zh-CN" dirty="0">
                <a:latin typeface="黑体" panose="02010609060101010101" pitchFamily="49" charset="-122"/>
                <a:ea typeface="黑体" panose="02010609060101010101" pitchFamily="49" charset="-122"/>
              </a:rPr>
              <a:t>3</a:t>
            </a:r>
            <a:r>
              <a:rPr lang="zh-CN" altLang="en-US" dirty="0">
                <a:latin typeface="黑体" panose="02010609060101010101" pitchFamily="49" charset="-122"/>
                <a:ea typeface="黑体" panose="02010609060101010101" pitchFamily="49" charset="-122"/>
              </a:rPr>
              <a:t>人还分别收受该公司赠送的礼物。</a:t>
            </a:r>
            <a:r>
              <a:rPr lang="en-US" altLang="zh-CN" dirty="0">
                <a:latin typeface="黑体" panose="02010609060101010101" pitchFamily="49" charset="-122"/>
                <a:ea typeface="黑体" panose="02010609060101010101" pitchFamily="49" charset="-122"/>
              </a:rPr>
              <a:t>2019</a:t>
            </a:r>
            <a:r>
              <a:rPr lang="zh-CN" altLang="en-US" dirty="0">
                <a:latin typeface="黑体" panose="02010609060101010101" pitchFamily="49" charset="-122"/>
                <a:ea typeface="黑体" panose="02010609060101010101" pitchFamily="49" charset="-122"/>
              </a:rPr>
              <a:t>年</a:t>
            </a:r>
            <a:r>
              <a:rPr lang="en-US" altLang="zh-CN" dirty="0">
                <a:latin typeface="黑体" panose="02010609060101010101" pitchFamily="49" charset="-122"/>
                <a:ea typeface="黑体" panose="02010609060101010101" pitchFamily="49" charset="-122"/>
              </a:rPr>
              <a:t>3</a:t>
            </a:r>
            <a:r>
              <a:rPr lang="zh-CN" altLang="en-US" dirty="0">
                <a:latin typeface="黑体" panose="02010609060101010101" pitchFamily="49" charset="-122"/>
                <a:ea typeface="黑体" panose="02010609060101010101" pitchFamily="49" charset="-122"/>
              </a:rPr>
              <a:t>月，李景波、侯庆丰分别受到党内警告处分，贺德梅受到政务记过处分</a:t>
            </a:r>
            <a:r>
              <a:rPr lang="zh-CN" altLang="en-US" dirty="0" smtClean="0">
                <a:latin typeface="黑体" panose="02010609060101010101" pitchFamily="49" charset="-122"/>
                <a:ea typeface="黑体" panose="02010609060101010101" pitchFamily="49" charset="-122"/>
              </a:rPr>
              <a:t>。</a:t>
            </a:r>
            <a:endParaRPr lang="en-US" altLang="zh-CN" dirty="0" smtClean="0">
              <a:latin typeface="黑体" panose="02010609060101010101" pitchFamily="49" charset="-122"/>
              <a:ea typeface="黑体" panose="02010609060101010101" pitchFamily="49" charset="-122"/>
            </a:endParaRPr>
          </a:p>
          <a:p>
            <a:pPr>
              <a:lnSpc>
                <a:spcPct val="150000"/>
              </a:lnSpc>
            </a:pPr>
            <a:r>
              <a:rPr lang="en-US" altLang="zh-CN" b="1" dirty="0" smtClean="0">
                <a:latin typeface="黑体" panose="02010609060101010101" pitchFamily="49" charset="-122"/>
                <a:ea typeface="黑体" panose="02010609060101010101" pitchFamily="49" charset="-122"/>
              </a:rPr>
              <a:t>2</a:t>
            </a:r>
            <a:r>
              <a:rPr lang="en-US" altLang="zh-CN" b="1" dirty="0">
                <a:latin typeface="黑体" panose="02010609060101010101" pitchFamily="49" charset="-122"/>
                <a:ea typeface="黑体" panose="02010609060101010101" pitchFamily="49" charset="-122"/>
              </a:rPr>
              <a:t>.</a:t>
            </a:r>
            <a:r>
              <a:rPr lang="zh-CN" altLang="en-US" b="1" dirty="0">
                <a:latin typeface="黑体" panose="02010609060101010101" pitchFamily="49" charset="-122"/>
                <a:ea typeface="黑体" panose="02010609060101010101" pitchFamily="49" charset="-122"/>
              </a:rPr>
              <a:t>通化市东昌区民主街道社区卫生服务中心主任兼党支部书记伦立夫违规发放津贴补贴问题。</a:t>
            </a:r>
            <a:endParaRPr lang="en-US" altLang="zh-CN" b="1" dirty="0">
              <a:latin typeface="黑体" panose="02010609060101010101" pitchFamily="49" charset="-122"/>
              <a:ea typeface="黑体" panose="02010609060101010101" pitchFamily="49" charset="-122"/>
            </a:endParaRPr>
          </a:p>
          <a:p>
            <a:pPr indent="457200">
              <a:lnSpc>
                <a:spcPct val="150000"/>
              </a:lnSpc>
            </a:pPr>
            <a:r>
              <a:rPr lang="en-US" altLang="zh-CN" dirty="0">
                <a:latin typeface="黑体" panose="02010609060101010101" pitchFamily="49" charset="-122"/>
                <a:ea typeface="黑体" panose="02010609060101010101" pitchFamily="49" charset="-122"/>
              </a:rPr>
              <a:t>2017</a:t>
            </a:r>
            <a:r>
              <a:rPr lang="zh-CN" altLang="en-US" dirty="0">
                <a:latin typeface="黑体" panose="02010609060101010101" pitchFamily="49" charset="-122"/>
                <a:ea typeface="黑体" panose="02010609060101010101" pitchFamily="49" charset="-122"/>
              </a:rPr>
              <a:t>年</a:t>
            </a:r>
            <a:r>
              <a:rPr lang="en-US" altLang="zh-CN" dirty="0">
                <a:latin typeface="黑体" panose="02010609060101010101" pitchFamily="49" charset="-122"/>
                <a:ea typeface="黑体" panose="02010609060101010101" pitchFamily="49" charset="-122"/>
              </a:rPr>
              <a:t>3</a:t>
            </a:r>
            <a:r>
              <a:rPr lang="zh-CN" altLang="en-US" dirty="0">
                <a:latin typeface="黑体" panose="02010609060101010101" pitchFamily="49" charset="-122"/>
                <a:ea typeface="黑体" panose="02010609060101010101" pitchFamily="49" charset="-122"/>
              </a:rPr>
              <a:t>月至</a:t>
            </a:r>
            <a:r>
              <a:rPr lang="en-US" altLang="zh-CN" dirty="0">
                <a:latin typeface="黑体" panose="02010609060101010101" pitchFamily="49" charset="-122"/>
                <a:ea typeface="黑体" panose="02010609060101010101" pitchFamily="49" charset="-122"/>
              </a:rPr>
              <a:t>2018</a:t>
            </a:r>
            <a:r>
              <a:rPr lang="zh-CN" altLang="en-US" dirty="0">
                <a:latin typeface="黑体" panose="02010609060101010101" pitchFamily="49" charset="-122"/>
                <a:ea typeface="黑体" panose="02010609060101010101" pitchFamily="49" charset="-122"/>
              </a:rPr>
              <a:t>年</a:t>
            </a:r>
            <a:r>
              <a:rPr lang="en-US" altLang="zh-CN" dirty="0">
                <a:latin typeface="黑体" panose="02010609060101010101" pitchFamily="49" charset="-122"/>
                <a:ea typeface="黑体" panose="02010609060101010101" pitchFamily="49" charset="-122"/>
              </a:rPr>
              <a:t>10</a:t>
            </a:r>
            <a:r>
              <a:rPr lang="zh-CN" altLang="en-US" dirty="0">
                <a:latin typeface="黑体" panose="02010609060101010101" pitchFamily="49" charset="-122"/>
                <a:ea typeface="黑体" panose="02010609060101010101" pitchFamily="49" charset="-122"/>
              </a:rPr>
              <a:t>月，伦立夫给本单位事业编制工作人员违规发放加班费共计</a:t>
            </a:r>
            <a:r>
              <a:rPr lang="en-US" altLang="zh-CN" dirty="0">
                <a:latin typeface="黑体" panose="02010609060101010101" pitchFamily="49" charset="-122"/>
                <a:ea typeface="黑体" panose="02010609060101010101" pitchFamily="49" charset="-122"/>
              </a:rPr>
              <a:t>21.43</a:t>
            </a:r>
            <a:r>
              <a:rPr lang="zh-CN" altLang="en-US" dirty="0">
                <a:latin typeface="黑体" panose="02010609060101010101" pitchFamily="49" charset="-122"/>
                <a:ea typeface="黑体" panose="02010609060101010101" pitchFamily="49" charset="-122"/>
              </a:rPr>
              <a:t>万元。</a:t>
            </a:r>
            <a:r>
              <a:rPr lang="en-US" altLang="zh-CN" dirty="0">
                <a:latin typeface="黑体" panose="02010609060101010101" pitchFamily="49" charset="-122"/>
                <a:ea typeface="黑体" panose="02010609060101010101" pitchFamily="49" charset="-122"/>
              </a:rPr>
              <a:t>2019</a:t>
            </a:r>
            <a:r>
              <a:rPr lang="zh-CN" altLang="en-US" dirty="0">
                <a:latin typeface="黑体" panose="02010609060101010101" pitchFamily="49" charset="-122"/>
                <a:ea typeface="黑体" panose="02010609060101010101" pitchFamily="49" charset="-122"/>
              </a:rPr>
              <a:t>年</a:t>
            </a:r>
            <a:r>
              <a:rPr lang="en-US" altLang="zh-CN" dirty="0">
                <a:latin typeface="黑体" panose="02010609060101010101" pitchFamily="49" charset="-122"/>
                <a:ea typeface="黑体" panose="02010609060101010101" pitchFamily="49" charset="-122"/>
              </a:rPr>
              <a:t>8</a:t>
            </a:r>
            <a:r>
              <a:rPr lang="zh-CN" altLang="en-US" dirty="0">
                <a:latin typeface="黑体" panose="02010609060101010101" pitchFamily="49" charset="-122"/>
                <a:ea typeface="黑体" panose="02010609060101010101" pitchFamily="49" charset="-122"/>
              </a:rPr>
              <a:t>月，伦立夫受到党内严重警告处分，违纪款全部收缴</a:t>
            </a:r>
            <a:r>
              <a:rPr lang="zh-CN" altLang="en-US" dirty="0" smtClean="0">
                <a:latin typeface="黑体" panose="02010609060101010101" pitchFamily="49" charset="-122"/>
                <a:ea typeface="黑体" panose="02010609060101010101" pitchFamily="49" charset="-122"/>
              </a:rPr>
              <a:t>。</a:t>
            </a:r>
            <a:endParaRPr lang="en-US" altLang="zh-CN" dirty="0">
              <a:latin typeface="黑体" panose="02010609060101010101" pitchFamily="49" charset="-122"/>
              <a:ea typeface="黑体" panose="02010609060101010101" pitchFamily="49" charset="-122"/>
            </a:endParaRPr>
          </a:p>
        </p:txBody>
      </p:sp>
    </p:spTree>
    <p:extLst>
      <p:ext uri="{BB962C8B-B14F-4D97-AF65-F5344CB8AC3E}">
        <p14:creationId xmlns:p14="http://schemas.microsoft.com/office/powerpoint/2010/main" val="27896773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755576" y="618068"/>
            <a:ext cx="7848872" cy="4755148"/>
          </a:xfrm>
          <a:prstGeom prst="rect">
            <a:avLst/>
          </a:prstGeom>
        </p:spPr>
        <p:txBody>
          <a:bodyPr wrap="square">
            <a:spAutoFit/>
          </a:bodyPr>
          <a:lstStyle/>
          <a:p>
            <a:pPr algn="ctr">
              <a:lnSpc>
                <a:spcPct val="150000"/>
              </a:lnSpc>
            </a:pPr>
            <a:r>
              <a:rPr lang="zh-CN" altLang="en-US" sz="2200" b="1" dirty="0" smtClean="0">
                <a:solidFill>
                  <a:srgbClr val="FF0000"/>
                </a:solidFill>
                <a:latin typeface="微软雅黑" pitchFamily="34" charset="-122"/>
                <a:ea typeface="微软雅黑" pitchFamily="34" charset="-122"/>
              </a:rPr>
              <a:t>近期吉林省公开曝光的违反</a:t>
            </a:r>
            <a:r>
              <a:rPr lang="zh-CN" altLang="en-US" sz="2200" b="1" dirty="0">
                <a:solidFill>
                  <a:srgbClr val="FF0000"/>
                </a:solidFill>
                <a:latin typeface="微软雅黑" pitchFamily="34" charset="-122"/>
                <a:ea typeface="微软雅黑" pitchFamily="34" charset="-122"/>
              </a:rPr>
              <a:t>中央八项规定精神问题</a:t>
            </a:r>
            <a:endParaRPr lang="en-US" altLang="zh-CN" sz="2200" b="1" dirty="0" smtClean="0">
              <a:solidFill>
                <a:srgbClr val="FF0000"/>
              </a:solidFill>
              <a:latin typeface="微软雅黑" pitchFamily="34" charset="-122"/>
              <a:ea typeface="微软雅黑" pitchFamily="34" charset="-122"/>
            </a:endParaRPr>
          </a:p>
          <a:p>
            <a:pPr>
              <a:lnSpc>
                <a:spcPct val="150000"/>
              </a:lnSpc>
            </a:pPr>
            <a:r>
              <a:rPr lang="en-US" altLang="zh-CN" dirty="0" smtClean="0">
                <a:latin typeface="黑体" panose="02010609060101010101" pitchFamily="49" charset="-122"/>
                <a:ea typeface="黑体" panose="02010609060101010101" pitchFamily="49" charset="-122"/>
              </a:rPr>
              <a:t>3.</a:t>
            </a:r>
            <a:r>
              <a:rPr lang="zh-CN" altLang="en-US" b="1" dirty="0">
                <a:latin typeface="黑体" panose="02010609060101010101" pitchFamily="49" charset="-122"/>
                <a:ea typeface="黑体" panose="02010609060101010101" pitchFamily="49" charset="-122"/>
              </a:rPr>
              <a:t>白城市镇赉县作家协会主席王征祥、副主席秦辉借公务差旅之机公款旅游问题。</a:t>
            </a:r>
            <a:endParaRPr lang="en-US" altLang="zh-CN" b="1" dirty="0">
              <a:latin typeface="黑体" panose="02010609060101010101" pitchFamily="49" charset="-122"/>
              <a:ea typeface="黑体" panose="02010609060101010101" pitchFamily="49" charset="-122"/>
            </a:endParaRPr>
          </a:p>
          <a:p>
            <a:pPr indent="457200">
              <a:lnSpc>
                <a:spcPct val="150000"/>
              </a:lnSpc>
            </a:pPr>
            <a:r>
              <a:rPr lang="en-US" altLang="zh-CN" dirty="0">
                <a:latin typeface="黑体" panose="02010609060101010101" pitchFamily="49" charset="-122"/>
                <a:ea typeface="黑体" panose="02010609060101010101" pitchFamily="49" charset="-122"/>
              </a:rPr>
              <a:t>2017</a:t>
            </a:r>
            <a:r>
              <a:rPr lang="zh-CN" altLang="en-US" dirty="0">
                <a:latin typeface="黑体" panose="02010609060101010101" pitchFamily="49" charset="-122"/>
                <a:ea typeface="黑体" panose="02010609060101010101" pitchFamily="49" charset="-122"/>
              </a:rPr>
              <a:t>年</a:t>
            </a:r>
            <a:r>
              <a:rPr lang="en-US" altLang="zh-CN" dirty="0">
                <a:latin typeface="黑体" panose="02010609060101010101" pitchFamily="49" charset="-122"/>
                <a:ea typeface="黑体" panose="02010609060101010101" pitchFamily="49" charset="-122"/>
              </a:rPr>
              <a:t>11</a:t>
            </a:r>
            <a:r>
              <a:rPr lang="zh-CN" altLang="en-US" dirty="0">
                <a:latin typeface="黑体" panose="02010609060101010101" pitchFamily="49" charset="-122"/>
                <a:ea typeface="黑体" panose="02010609060101010101" pitchFamily="49" charset="-122"/>
              </a:rPr>
              <a:t>月，王征祥和秦辉到北京市参加颁奖典礼，会后二人擅自决定在北京游玩</a:t>
            </a:r>
            <a:r>
              <a:rPr lang="en-US" altLang="zh-CN" dirty="0">
                <a:latin typeface="黑体" panose="02010609060101010101" pitchFamily="49" charset="-122"/>
                <a:ea typeface="黑体" panose="02010609060101010101" pitchFamily="49" charset="-122"/>
              </a:rPr>
              <a:t>3</a:t>
            </a:r>
            <a:r>
              <a:rPr lang="zh-CN" altLang="en-US" dirty="0">
                <a:latin typeface="黑体" panose="02010609060101010101" pitchFamily="49" charset="-122"/>
                <a:ea typeface="黑体" panose="02010609060101010101" pitchFamily="49" charset="-122"/>
              </a:rPr>
              <a:t>日，用公款报销滞留期间住宿费用和领取补助共计</a:t>
            </a:r>
            <a:r>
              <a:rPr lang="en-US" altLang="zh-CN" dirty="0">
                <a:latin typeface="黑体" panose="02010609060101010101" pitchFamily="49" charset="-122"/>
                <a:ea typeface="黑体" panose="02010609060101010101" pitchFamily="49" charset="-122"/>
              </a:rPr>
              <a:t>2464</a:t>
            </a:r>
            <a:r>
              <a:rPr lang="zh-CN" altLang="en-US" dirty="0">
                <a:latin typeface="黑体" panose="02010609060101010101" pitchFamily="49" charset="-122"/>
                <a:ea typeface="黑体" panose="02010609060101010101" pitchFamily="49" charset="-122"/>
              </a:rPr>
              <a:t>元。王征祥和秦辉还存在其他违纪问题，</a:t>
            </a:r>
            <a:r>
              <a:rPr lang="en-US" altLang="zh-CN" dirty="0">
                <a:latin typeface="黑体" panose="02010609060101010101" pitchFamily="49" charset="-122"/>
                <a:ea typeface="黑体" panose="02010609060101010101" pitchFamily="49" charset="-122"/>
              </a:rPr>
              <a:t>2019</a:t>
            </a:r>
            <a:r>
              <a:rPr lang="zh-CN" altLang="en-US" dirty="0">
                <a:latin typeface="黑体" panose="02010609060101010101" pitchFamily="49" charset="-122"/>
                <a:ea typeface="黑体" panose="02010609060101010101" pitchFamily="49" charset="-122"/>
              </a:rPr>
              <a:t>年</a:t>
            </a:r>
            <a:r>
              <a:rPr lang="en-US" altLang="zh-CN" dirty="0">
                <a:latin typeface="黑体" panose="02010609060101010101" pitchFamily="49" charset="-122"/>
                <a:ea typeface="黑体" panose="02010609060101010101" pitchFamily="49" charset="-122"/>
              </a:rPr>
              <a:t>11</a:t>
            </a:r>
            <a:r>
              <a:rPr lang="zh-CN" altLang="en-US" dirty="0">
                <a:latin typeface="黑体" panose="02010609060101010101" pitchFamily="49" charset="-122"/>
                <a:ea typeface="黑体" panose="02010609060101010101" pitchFamily="49" charset="-122"/>
              </a:rPr>
              <a:t>月，王征祥、秦辉分别受到党内严重警告处分，违纪款全部收缴。</a:t>
            </a:r>
            <a:endParaRPr lang="en-US" altLang="zh-CN" dirty="0">
              <a:latin typeface="黑体" panose="02010609060101010101" pitchFamily="49" charset="-122"/>
              <a:ea typeface="黑体" panose="02010609060101010101" pitchFamily="49" charset="-122"/>
            </a:endParaRPr>
          </a:p>
          <a:p>
            <a:pPr>
              <a:lnSpc>
                <a:spcPct val="150000"/>
              </a:lnSpc>
            </a:pPr>
            <a:r>
              <a:rPr lang="en-US" altLang="zh-CN" b="1" dirty="0">
                <a:latin typeface="黑体" panose="02010609060101010101" pitchFamily="49" charset="-122"/>
                <a:ea typeface="黑体" panose="02010609060101010101" pitchFamily="49" charset="-122"/>
              </a:rPr>
              <a:t>4.</a:t>
            </a:r>
            <a:r>
              <a:rPr lang="zh-CN" altLang="en-US" b="1" dirty="0">
                <a:latin typeface="黑体" panose="02010609060101010101" pitchFamily="49" charset="-122"/>
                <a:ea typeface="黑体" panose="02010609060101010101" pitchFamily="49" charset="-122"/>
              </a:rPr>
              <a:t>珲春市住房和城乡建设局人防办综合科科员崔龙私车公养问题。</a:t>
            </a:r>
            <a:endParaRPr lang="en-US" altLang="zh-CN" b="1" dirty="0">
              <a:latin typeface="黑体" panose="02010609060101010101" pitchFamily="49" charset="-122"/>
              <a:ea typeface="黑体" panose="02010609060101010101" pitchFamily="49" charset="-122"/>
            </a:endParaRPr>
          </a:p>
          <a:p>
            <a:pPr indent="457200">
              <a:lnSpc>
                <a:spcPct val="150000"/>
              </a:lnSpc>
            </a:pPr>
            <a:r>
              <a:rPr lang="en-US" altLang="zh-CN" dirty="0">
                <a:latin typeface="黑体" panose="02010609060101010101" pitchFamily="49" charset="-122"/>
                <a:ea typeface="黑体" panose="02010609060101010101" pitchFamily="49" charset="-122"/>
              </a:rPr>
              <a:t>2015</a:t>
            </a:r>
            <a:r>
              <a:rPr lang="zh-CN" altLang="en-US" dirty="0">
                <a:latin typeface="黑体" panose="02010609060101010101" pitchFamily="49" charset="-122"/>
                <a:ea typeface="黑体" panose="02010609060101010101" pitchFamily="49" charset="-122"/>
              </a:rPr>
              <a:t>年</a:t>
            </a:r>
            <a:r>
              <a:rPr lang="en-US" altLang="zh-CN" dirty="0">
                <a:latin typeface="黑体" panose="02010609060101010101" pitchFamily="49" charset="-122"/>
                <a:ea typeface="黑体" panose="02010609060101010101" pitchFamily="49" charset="-122"/>
              </a:rPr>
              <a:t>4</a:t>
            </a:r>
            <a:r>
              <a:rPr lang="zh-CN" altLang="en-US" dirty="0">
                <a:latin typeface="黑体" panose="02010609060101010101" pitchFamily="49" charset="-122"/>
                <a:ea typeface="黑体" panose="02010609060101010101" pitchFamily="49" charset="-122"/>
              </a:rPr>
              <a:t>月至</a:t>
            </a:r>
            <a:r>
              <a:rPr lang="en-US" altLang="zh-CN" dirty="0">
                <a:latin typeface="黑体" panose="02010609060101010101" pitchFamily="49" charset="-122"/>
                <a:ea typeface="黑体" panose="02010609060101010101" pitchFamily="49" charset="-122"/>
              </a:rPr>
              <a:t>2017</a:t>
            </a:r>
            <a:r>
              <a:rPr lang="zh-CN" altLang="en-US" dirty="0">
                <a:latin typeface="黑体" panose="02010609060101010101" pitchFamily="49" charset="-122"/>
                <a:ea typeface="黑体" panose="02010609060101010101" pitchFamily="49" charset="-122"/>
              </a:rPr>
              <a:t>年</a:t>
            </a:r>
            <a:r>
              <a:rPr lang="en-US" altLang="zh-CN" dirty="0">
                <a:latin typeface="黑体" panose="02010609060101010101" pitchFamily="49" charset="-122"/>
                <a:ea typeface="黑体" panose="02010609060101010101" pitchFamily="49" charset="-122"/>
              </a:rPr>
              <a:t>1</a:t>
            </a:r>
            <a:r>
              <a:rPr lang="zh-CN" altLang="en-US" dirty="0">
                <a:latin typeface="黑体" panose="02010609060101010101" pitchFamily="49" charset="-122"/>
                <a:ea typeface="黑体" panose="02010609060101010101" pitchFamily="49" charset="-122"/>
              </a:rPr>
              <a:t>月，崔龙利用保管单位公务加油卡职务之便，多次使用单位公务加油卡为其私家车加油，累计支付</a:t>
            </a:r>
            <a:r>
              <a:rPr lang="en-US" altLang="zh-CN" dirty="0">
                <a:latin typeface="黑体" panose="02010609060101010101" pitchFamily="49" charset="-122"/>
                <a:ea typeface="黑体" panose="02010609060101010101" pitchFamily="49" charset="-122"/>
              </a:rPr>
              <a:t>3249.26</a:t>
            </a:r>
            <a:r>
              <a:rPr lang="zh-CN" altLang="en-US" dirty="0">
                <a:latin typeface="黑体" panose="02010609060101010101" pitchFamily="49" charset="-122"/>
                <a:ea typeface="黑体" panose="02010609060101010101" pitchFamily="49" charset="-122"/>
              </a:rPr>
              <a:t>元。</a:t>
            </a:r>
            <a:r>
              <a:rPr lang="en-US" altLang="zh-CN" dirty="0">
                <a:latin typeface="黑体" panose="02010609060101010101" pitchFamily="49" charset="-122"/>
                <a:ea typeface="黑体" panose="02010609060101010101" pitchFamily="49" charset="-122"/>
              </a:rPr>
              <a:t>2019</a:t>
            </a:r>
            <a:r>
              <a:rPr lang="zh-CN" altLang="en-US" dirty="0">
                <a:latin typeface="黑体" panose="02010609060101010101" pitchFamily="49" charset="-122"/>
                <a:ea typeface="黑体" panose="02010609060101010101" pitchFamily="49" charset="-122"/>
              </a:rPr>
              <a:t>年</a:t>
            </a:r>
            <a:r>
              <a:rPr lang="en-US" altLang="zh-CN" dirty="0">
                <a:latin typeface="黑体" panose="02010609060101010101" pitchFamily="49" charset="-122"/>
                <a:ea typeface="黑体" panose="02010609060101010101" pitchFamily="49" charset="-122"/>
              </a:rPr>
              <a:t>11</a:t>
            </a:r>
            <a:r>
              <a:rPr lang="zh-CN" altLang="en-US" dirty="0">
                <a:latin typeface="黑体" panose="02010609060101010101" pitchFamily="49" charset="-122"/>
                <a:ea typeface="黑体" panose="02010609060101010101" pitchFamily="49" charset="-122"/>
              </a:rPr>
              <a:t>月，崔龙受到党内警告处分，违纪款全部收缴</a:t>
            </a:r>
            <a:r>
              <a:rPr lang="zh-CN" altLang="en-US" dirty="0" smtClean="0">
                <a:latin typeface="黑体" panose="02010609060101010101" pitchFamily="49" charset="-122"/>
                <a:ea typeface="黑体" panose="02010609060101010101" pitchFamily="49" charset="-122"/>
              </a:rPr>
              <a:t>。</a:t>
            </a:r>
            <a:endParaRPr lang="en-US" altLang="zh-CN" sz="1700" dirty="0">
              <a:latin typeface="黑体" panose="02010609060101010101" pitchFamily="49" charset="-122"/>
              <a:ea typeface="黑体" panose="02010609060101010101" pitchFamily="49" charset="-122"/>
            </a:endParaRPr>
          </a:p>
        </p:txBody>
      </p:sp>
    </p:spTree>
    <p:extLst>
      <p:ext uri="{BB962C8B-B14F-4D97-AF65-F5344CB8AC3E}">
        <p14:creationId xmlns:p14="http://schemas.microsoft.com/office/powerpoint/2010/main" val="180164366"/>
      </p:ext>
    </p:extLst>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227</TotalTime>
  <Words>375</Words>
  <Application>Microsoft Office PowerPoint</Application>
  <PresentationFormat>全屏显示(4:3)</PresentationFormat>
  <Paragraphs>10</Paragraphs>
  <Slides>2</Slides>
  <Notes>0</Notes>
  <HiddenSlides>0</HiddenSlides>
  <MMClips>0</MMClips>
  <ScaleCrop>false</ScaleCrop>
  <HeadingPairs>
    <vt:vector size="4" baseType="variant">
      <vt:variant>
        <vt:lpstr>主题</vt:lpstr>
      </vt:variant>
      <vt:variant>
        <vt:i4>1</vt:i4>
      </vt:variant>
      <vt:variant>
        <vt:lpstr>幻灯片标题</vt:lpstr>
      </vt:variant>
      <vt:variant>
        <vt:i4>2</vt:i4>
      </vt:variant>
    </vt:vector>
  </HeadingPairs>
  <TitlesOfParts>
    <vt:vector size="3" baseType="lpstr">
      <vt:lpstr>Office 主题</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长春市净月高新技术产业开发区管委会办公室主任曲官东购买购物卡，擅自扩大开支范围，受到党内严重警告处分。 吉林市丰满区沿丰街道滥发补贴、虚开车辆修理费发票套现用于接待费等支出，相关责任人沿丰街道党工委书记刘长城、主任马留生受到党内严重警告处分，财政所所长李海东、分管副书记刘利受到党内警告处分，丰满区政协副主席、统战部部长兼财政局局长张洪生受到党内警告处分。</dc:title>
  <dc:creator>chb</dc:creator>
  <cp:lastModifiedBy>刘丽玫</cp:lastModifiedBy>
  <cp:revision>86</cp:revision>
  <cp:lastPrinted>2018-09-20T02:51:07Z</cp:lastPrinted>
  <dcterms:created xsi:type="dcterms:W3CDTF">2015-09-11T03:42:37Z</dcterms:created>
  <dcterms:modified xsi:type="dcterms:W3CDTF">2019-12-31T09:59:51Z</dcterms:modified>
</cp:coreProperties>
</file>