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4" r:id="rId3"/>
    <p:sldId id="273" r:id="rId4"/>
    <p:sldId id="275" r:id="rId5"/>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7" autoAdjust="0"/>
  </p:normalViewPr>
  <p:slideViewPr>
    <p:cSldViewPr>
      <p:cViewPr varScale="1">
        <p:scale>
          <a:sx n="81" d="100"/>
          <a:sy n="81" d="100"/>
        </p:scale>
        <p:origin x="-1158" y="-84"/>
      </p:cViewPr>
      <p:guideLst>
        <p:guide orient="horz" pos="2160"/>
        <p:guide pos="2880"/>
      </p:guideLst>
    </p:cSldViewPr>
  </p:slideViewPr>
  <p:outlineViewPr>
    <p:cViewPr>
      <p:scale>
        <a:sx n="33" d="100"/>
        <a:sy n="33" d="100"/>
      </p:scale>
      <p:origin x="18" y="4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2800">
                <a:latin typeface="黑体" panose="02010609060101010101" pitchFamily="49" charset="-122"/>
                <a:ea typeface="黑体" panose="02010609060101010101"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lnSpc>
                <a:spcPct val="150000"/>
              </a:lnSpc>
              <a:defRPr>
                <a:latin typeface="黑体" panose="02010609060101010101" pitchFamily="49" charset="-122"/>
                <a:ea typeface="黑体" panose="02010609060101010101" pitchFamily="49" charset="-122"/>
              </a:defRPr>
            </a:lvl1pPr>
            <a:lvl2pPr>
              <a:lnSpc>
                <a:spcPct val="150000"/>
              </a:lnSpc>
              <a:defRPr>
                <a:latin typeface="黑体" panose="02010609060101010101" pitchFamily="49" charset="-122"/>
                <a:ea typeface="黑体" panose="02010609060101010101" pitchFamily="49" charset="-122"/>
              </a:defRPr>
            </a:lvl2pPr>
            <a:lvl3pPr>
              <a:lnSpc>
                <a:spcPct val="150000"/>
              </a:lnSpc>
              <a:defRPr>
                <a:latin typeface="黑体" panose="02010609060101010101" pitchFamily="49" charset="-122"/>
                <a:ea typeface="黑体" panose="02010609060101010101" pitchFamily="49" charset="-122"/>
              </a:defRPr>
            </a:lvl3pPr>
            <a:lvl4pPr>
              <a:lnSpc>
                <a:spcPct val="150000"/>
              </a:lnSpc>
              <a:defRPr>
                <a:latin typeface="黑体" panose="02010609060101010101" pitchFamily="49" charset="-122"/>
                <a:ea typeface="黑体" panose="02010609060101010101" pitchFamily="49" charset="-122"/>
              </a:defRPr>
            </a:lvl4pPr>
            <a:lvl5pPr>
              <a:lnSpc>
                <a:spcPct val="150000"/>
              </a:lnSpc>
              <a:defRPr>
                <a:latin typeface="黑体" panose="02010609060101010101" pitchFamily="49" charset="-122"/>
                <a:ea typeface="黑体" panose="02010609060101010101" pitchFamily="49"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2019-9-12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562610"/>
            <a:ext cx="7848872" cy="5493812"/>
          </a:xfrm>
          <a:prstGeom prst="rect">
            <a:avLst/>
          </a:prstGeom>
        </p:spPr>
        <p:txBody>
          <a:bodyPr wrap="square">
            <a:spAutoFit/>
          </a:bodyPr>
          <a:lstStyle/>
          <a:p>
            <a:pPr algn="ctr">
              <a:lnSpc>
                <a:spcPct val="150000"/>
              </a:lnSpc>
            </a:pPr>
            <a:r>
              <a:rPr lang="zh-CN" altLang="en-US" sz="2400" b="1" dirty="0" smtClean="0">
                <a:solidFill>
                  <a:srgbClr val="FF0000"/>
                </a:solidFill>
                <a:latin typeface="微软雅黑" pitchFamily="34" charset="-122"/>
                <a:ea typeface="微软雅黑" pitchFamily="34" charset="-122"/>
              </a:rPr>
              <a:t>近期吉林省公开曝光的违反</a:t>
            </a:r>
            <a:r>
              <a:rPr lang="zh-CN" altLang="en-US" sz="2400" b="1" dirty="0">
                <a:solidFill>
                  <a:srgbClr val="FF0000"/>
                </a:solidFill>
                <a:latin typeface="微软雅黑" pitchFamily="34" charset="-122"/>
                <a:ea typeface="微软雅黑" pitchFamily="34" charset="-122"/>
              </a:rPr>
              <a:t>中央八项规定精神问题</a:t>
            </a:r>
            <a:endParaRPr lang="en-US" altLang="zh-CN" sz="2400" b="1" dirty="0" smtClean="0">
              <a:solidFill>
                <a:srgbClr val="FF0000"/>
              </a:solidFill>
              <a:latin typeface="微软雅黑" pitchFamily="34" charset="-122"/>
              <a:ea typeface="微软雅黑" pitchFamily="34" charset="-122"/>
            </a:endParaRPr>
          </a:p>
          <a:p>
            <a:pPr indent="457200">
              <a:lnSpc>
                <a:spcPct val="150000"/>
              </a:lnSpc>
            </a:pPr>
            <a:r>
              <a:rPr lang="en-US" altLang="zh-CN" sz="2400" b="1" dirty="0">
                <a:latin typeface="黑体" panose="02010609060101010101" pitchFamily="49" charset="-122"/>
                <a:ea typeface="黑体" panose="02010609060101010101" pitchFamily="49" charset="-122"/>
              </a:rPr>
              <a:t>1.</a:t>
            </a:r>
            <a:r>
              <a:rPr lang="zh-CN" altLang="en-US" sz="2400" b="1" dirty="0">
                <a:latin typeface="黑体" panose="02010609060101010101" pitchFamily="49" charset="-122"/>
                <a:ea typeface="黑体" panose="02010609060101010101" pitchFamily="49" charset="-122"/>
              </a:rPr>
              <a:t>吉林省科协原党组书记、副主席李景涛，原党组成员、副主席刘东华，党组成员、副主席穆晓东违规收受礼品礼金问题</a:t>
            </a:r>
            <a:endParaRPr lang="en-US" altLang="zh-CN" sz="2400" b="1" dirty="0">
              <a:latin typeface="黑体" panose="02010609060101010101" pitchFamily="49" charset="-122"/>
              <a:ea typeface="黑体" panose="02010609060101010101" pitchFamily="49" charset="-122"/>
            </a:endParaRPr>
          </a:p>
          <a:p>
            <a:pPr indent="457200">
              <a:lnSpc>
                <a:spcPct val="150000"/>
              </a:lnSpc>
            </a:pPr>
            <a:r>
              <a:rPr lang="en-US" altLang="zh-CN" sz="2400" dirty="0">
                <a:latin typeface="黑体" panose="02010609060101010101" pitchFamily="49" charset="-122"/>
                <a:ea typeface="黑体" panose="02010609060101010101" pitchFamily="49" charset="-122"/>
              </a:rPr>
              <a:t>2014</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11</a:t>
            </a:r>
            <a:r>
              <a:rPr lang="zh-CN" altLang="en-US" sz="2400" dirty="0">
                <a:latin typeface="黑体" panose="02010609060101010101" pitchFamily="49" charset="-122"/>
                <a:ea typeface="黑体" panose="02010609060101010101" pitchFamily="49" charset="-122"/>
              </a:rPr>
              <a:t>月至</a:t>
            </a:r>
            <a:r>
              <a:rPr lang="en-US" altLang="zh-CN" sz="2400" dirty="0">
                <a:latin typeface="黑体" panose="02010609060101010101" pitchFamily="49" charset="-122"/>
                <a:ea typeface="黑体" panose="02010609060101010101" pitchFamily="49" charset="-122"/>
              </a:rPr>
              <a:t>2017</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8</a:t>
            </a:r>
            <a:r>
              <a:rPr lang="zh-CN" altLang="en-US" sz="2400" dirty="0">
                <a:latin typeface="黑体" panose="02010609060101010101" pitchFamily="49" charset="-122"/>
                <a:ea typeface="黑体" panose="02010609060101010101" pitchFamily="49" charset="-122"/>
              </a:rPr>
              <a:t>月，李景涛、刘东华、穆晓东多次收受下属事业单位负责人给予的礼品礼金，分别共计折合人民币</a:t>
            </a:r>
            <a:r>
              <a:rPr lang="en-US" altLang="zh-CN" sz="2400" dirty="0">
                <a:latin typeface="黑体" panose="02010609060101010101" pitchFamily="49" charset="-122"/>
                <a:ea typeface="黑体" panose="02010609060101010101" pitchFamily="49" charset="-122"/>
              </a:rPr>
              <a:t>1.82</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1.04</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0.98</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2019</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7</a:t>
            </a:r>
            <a:r>
              <a:rPr lang="zh-CN" altLang="en-US" sz="2400" dirty="0">
                <a:latin typeface="黑体" panose="02010609060101010101" pitchFamily="49" charset="-122"/>
                <a:ea typeface="黑体" panose="02010609060101010101" pitchFamily="49" charset="-122"/>
              </a:rPr>
              <a:t>月，李景涛、刘东华、穆晓东分别受到党内警告处分，违纪所得全部退还</a:t>
            </a:r>
            <a:r>
              <a:rPr lang="zh-CN" altLang="en-US"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indent="457200">
              <a:lnSpc>
                <a:spcPct val="150000"/>
              </a:lnSpc>
            </a:pPr>
            <a:endParaRPr lang="en-US" altLang="zh-CN"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8967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562610"/>
            <a:ext cx="7848872" cy="4385816"/>
          </a:xfrm>
          <a:prstGeom prst="rect">
            <a:avLst/>
          </a:prstGeom>
        </p:spPr>
        <p:txBody>
          <a:bodyPr wrap="square">
            <a:spAutoFit/>
          </a:bodyPr>
          <a:lstStyle/>
          <a:p>
            <a:pPr algn="ctr">
              <a:lnSpc>
                <a:spcPct val="150000"/>
              </a:lnSpc>
            </a:pPr>
            <a:r>
              <a:rPr lang="zh-CN" altLang="en-US" sz="2400" b="1" dirty="0" smtClean="0">
                <a:solidFill>
                  <a:srgbClr val="FF0000"/>
                </a:solidFill>
                <a:latin typeface="微软雅黑" pitchFamily="34" charset="-122"/>
                <a:ea typeface="微软雅黑" pitchFamily="34" charset="-122"/>
              </a:rPr>
              <a:t>近期吉林省公开曝光的违反</a:t>
            </a:r>
            <a:r>
              <a:rPr lang="zh-CN" altLang="en-US" sz="2400" b="1" dirty="0">
                <a:solidFill>
                  <a:srgbClr val="FF0000"/>
                </a:solidFill>
                <a:latin typeface="微软雅黑" pitchFamily="34" charset="-122"/>
                <a:ea typeface="微软雅黑" pitchFamily="34" charset="-122"/>
              </a:rPr>
              <a:t>中央八项规定精神问题</a:t>
            </a:r>
            <a:endParaRPr lang="en-US" altLang="zh-CN" sz="2400" b="1" dirty="0" smtClean="0">
              <a:solidFill>
                <a:srgbClr val="FF0000"/>
              </a:solidFill>
              <a:latin typeface="微软雅黑" pitchFamily="34" charset="-122"/>
              <a:ea typeface="微软雅黑" pitchFamily="34" charset="-122"/>
            </a:endParaRPr>
          </a:p>
          <a:p>
            <a:pPr indent="457200">
              <a:lnSpc>
                <a:spcPct val="150000"/>
              </a:lnSpc>
            </a:pPr>
            <a:r>
              <a:rPr lang="en-US" altLang="zh-CN" sz="2400" b="1" dirty="0" smtClean="0">
                <a:latin typeface="黑体" panose="02010609060101010101" pitchFamily="49" charset="-122"/>
                <a:ea typeface="黑体" panose="02010609060101010101" pitchFamily="49" charset="-122"/>
              </a:rPr>
              <a:t>2</a:t>
            </a:r>
            <a:r>
              <a:rPr lang="en-US" altLang="zh-CN" sz="2400" b="1" dirty="0">
                <a:latin typeface="黑体" panose="02010609060101010101" pitchFamily="49" charset="-122"/>
                <a:ea typeface="黑体" panose="02010609060101010101" pitchFamily="49" charset="-122"/>
              </a:rPr>
              <a:t>.</a:t>
            </a:r>
            <a:r>
              <a:rPr lang="zh-CN" altLang="en-US" sz="2400" b="1" dirty="0">
                <a:latin typeface="黑体" panose="02010609060101010101" pitchFamily="49" charset="-122"/>
                <a:ea typeface="黑体" panose="02010609060101010101" pitchFamily="49" charset="-122"/>
              </a:rPr>
              <a:t>长春市双阳区人民法院党组书记、院长贾晓红私车公养问题</a:t>
            </a:r>
            <a:endParaRPr lang="en-US" altLang="zh-CN" sz="2400" b="1" dirty="0">
              <a:latin typeface="黑体" panose="02010609060101010101" pitchFamily="49" charset="-122"/>
              <a:ea typeface="黑体" panose="02010609060101010101" pitchFamily="49" charset="-122"/>
            </a:endParaRPr>
          </a:p>
          <a:p>
            <a:pPr indent="457200">
              <a:lnSpc>
                <a:spcPct val="150000"/>
              </a:lnSpc>
            </a:pPr>
            <a:r>
              <a:rPr lang="en-US" altLang="zh-CN" sz="2400" dirty="0">
                <a:latin typeface="黑体" panose="02010609060101010101" pitchFamily="49" charset="-122"/>
                <a:ea typeface="黑体" panose="02010609060101010101" pitchFamily="49" charset="-122"/>
              </a:rPr>
              <a:t>2016</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10</a:t>
            </a:r>
            <a:r>
              <a:rPr lang="zh-CN" altLang="en-US" sz="2400" dirty="0">
                <a:latin typeface="黑体" panose="02010609060101010101" pitchFamily="49" charset="-122"/>
                <a:ea typeface="黑体" panose="02010609060101010101" pitchFamily="49" charset="-122"/>
              </a:rPr>
              <a:t>月至</a:t>
            </a:r>
            <a:r>
              <a:rPr lang="en-US" altLang="zh-CN" sz="2400" dirty="0">
                <a:latin typeface="黑体" panose="02010609060101010101" pitchFamily="49" charset="-122"/>
                <a:ea typeface="黑体" panose="02010609060101010101" pitchFamily="49" charset="-122"/>
              </a:rPr>
              <a:t>2017</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月，贾晓红违规按月领取加油卡共计</a:t>
            </a:r>
            <a:r>
              <a:rPr lang="en-US" altLang="zh-CN" sz="2400" dirty="0">
                <a:latin typeface="黑体" panose="02010609060101010101" pitchFamily="49" charset="-122"/>
                <a:ea typeface="黑体" panose="02010609060101010101" pitchFamily="49" charset="-122"/>
              </a:rPr>
              <a:t>2.25</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2017</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月</a:t>
            </a:r>
            <a:r>
              <a:rPr lang="en-US" altLang="zh-CN" sz="2400" dirty="0">
                <a:latin typeface="黑体" panose="02010609060101010101" pitchFamily="49" charset="-122"/>
                <a:ea typeface="黑体" panose="02010609060101010101" pitchFamily="49" charset="-122"/>
              </a:rPr>
              <a:t>11</a:t>
            </a:r>
            <a:r>
              <a:rPr lang="zh-CN" altLang="en-US" sz="2400" dirty="0">
                <a:latin typeface="黑体" panose="02010609060101010101" pitchFamily="49" charset="-122"/>
                <a:ea typeface="黑体" panose="02010609060101010101" pitchFamily="49" charset="-122"/>
              </a:rPr>
              <a:t>日、</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月</a:t>
            </a:r>
            <a:r>
              <a:rPr lang="en-US" altLang="zh-CN" sz="2400" dirty="0">
                <a:latin typeface="黑体" panose="02010609060101010101" pitchFamily="49" charset="-122"/>
                <a:ea typeface="黑体" panose="02010609060101010101" pitchFamily="49" charset="-122"/>
              </a:rPr>
              <a:t>27</a:t>
            </a:r>
            <a:r>
              <a:rPr lang="zh-CN" altLang="en-US" sz="2400" dirty="0">
                <a:latin typeface="黑体" panose="02010609060101010101" pitchFamily="49" charset="-122"/>
                <a:ea typeface="黑体" panose="02010609060101010101" pitchFamily="49" charset="-122"/>
              </a:rPr>
              <a:t>日，贾晓红先后</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次用单位加油卡为其私家车加油，共计</a:t>
            </a:r>
            <a:r>
              <a:rPr lang="en-US" altLang="zh-CN" sz="2400" dirty="0">
                <a:latin typeface="黑体" panose="02010609060101010101" pitchFamily="49" charset="-122"/>
                <a:ea typeface="黑体" panose="02010609060101010101" pitchFamily="49" charset="-122"/>
              </a:rPr>
              <a:t>410</a:t>
            </a:r>
            <a:r>
              <a:rPr lang="zh-CN" altLang="en-US" sz="2400" dirty="0">
                <a:latin typeface="黑体" panose="02010609060101010101" pitchFamily="49" charset="-122"/>
                <a:ea typeface="黑体" panose="02010609060101010101" pitchFamily="49" charset="-122"/>
              </a:rPr>
              <a:t>元。</a:t>
            </a:r>
            <a:r>
              <a:rPr lang="en-US" altLang="zh-CN" sz="2400" dirty="0">
                <a:latin typeface="黑体" panose="02010609060101010101" pitchFamily="49" charset="-122"/>
                <a:ea typeface="黑体" panose="02010609060101010101" pitchFamily="49" charset="-122"/>
              </a:rPr>
              <a:t>2019</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月，贾晓红受到党内警告处分。</a:t>
            </a:r>
            <a:endParaRPr lang="zh-CN" altLang="zh-CN" sz="2400" dirty="0">
              <a:latin typeface="黑体" panose="02010609060101010101" pitchFamily="49" charset="-122"/>
              <a:ea typeface="黑体" panose="02010609060101010101" pitchFamily="49" charset="-122"/>
            </a:endParaRPr>
          </a:p>
          <a:p>
            <a:pPr indent="457200">
              <a:lnSpc>
                <a:spcPct val="150000"/>
              </a:lnSpc>
            </a:pPr>
            <a:endParaRPr lang="en-US" altLang="zh-CN"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345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260648"/>
            <a:ext cx="7848872" cy="4524315"/>
          </a:xfrm>
          <a:prstGeom prst="rect">
            <a:avLst/>
          </a:prstGeom>
        </p:spPr>
        <p:txBody>
          <a:bodyPr wrap="square">
            <a:spAutoFit/>
          </a:bodyPr>
          <a:lstStyle/>
          <a:p>
            <a:pPr algn="ctr">
              <a:lnSpc>
                <a:spcPct val="150000"/>
              </a:lnSpc>
            </a:pPr>
            <a:r>
              <a:rPr lang="zh-CN" altLang="en-US" sz="2400" b="1" dirty="0" smtClean="0">
                <a:solidFill>
                  <a:srgbClr val="FF0000"/>
                </a:solidFill>
                <a:latin typeface="微软雅黑" pitchFamily="34" charset="-122"/>
                <a:ea typeface="微软雅黑" pitchFamily="34" charset="-122"/>
              </a:rPr>
              <a:t>近期吉林省公开曝光的违反</a:t>
            </a:r>
            <a:r>
              <a:rPr lang="zh-CN" altLang="en-US" sz="2400" b="1" dirty="0">
                <a:solidFill>
                  <a:srgbClr val="FF0000"/>
                </a:solidFill>
                <a:latin typeface="微软雅黑" pitchFamily="34" charset="-122"/>
                <a:ea typeface="微软雅黑" pitchFamily="34" charset="-122"/>
              </a:rPr>
              <a:t>中央八项规定精神问题</a:t>
            </a:r>
            <a:endParaRPr lang="en-US" altLang="zh-CN" sz="2400" b="1" dirty="0" smtClean="0">
              <a:solidFill>
                <a:srgbClr val="FF0000"/>
              </a:solidFill>
              <a:latin typeface="微软雅黑" pitchFamily="34" charset="-122"/>
              <a:ea typeface="微软雅黑" pitchFamily="34" charset="-122"/>
            </a:endParaRPr>
          </a:p>
          <a:p>
            <a:pPr indent="457200">
              <a:lnSpc>
                <a:spcPct val="150000"/>
              </a:lnSpc>
            </a:pPr>
            <a:r>
              <a:rPr lang="en-US" altLang="zh-CN" sz="2400" b="1" dirty="0" smtClean="0">
                <a:latin typeface="黑体" panose="02010609060101010101" pitchFamily="49" charset="-122"/>
                <a:ea typeface="黑体" panose="02010609060101010101" pitchFamily="49" charset="-122"/>
              </a:rPr>
              <a:t>3.</a:t>
            </a:r>
            <a:r>
              <a:rPr lang="zh-CN" altLang="en-US" sz="2400" b="1" dirty="0">
                <a:latin typeface="黑体" panose="02010609060101010101" pitchFamily="49" charset="-122"/>
                <a:ea typeface="黑体" panose="02010609060101010101" pitchFamily="49" charset="-122"/>
              </a:rPr>
              <a:t>吉林铁路运输检察院党组书记、检察长孙宏违规操办婚庆事宜并收受礼金</a:t>
            </a:r>
            <a:r>
              <a:rPr lang="zh-CN" altLang="en-US" sz="2400" b="1" dirty="0" smtClean="0">
                <a:latin typeface="黑体" panose="02010609060101010101" pitchFamily="49" charset="-122"/>
                <a:ea typeface="黑体" panose="02010609060101010101" pitchFamily="49" charset="-122"/>
              </a:rPr>
              <a:t>问题</a:t>
            </a:r>
            <a:endParaRPr lang="en-US" altLang="zh-CN" sz="2400" b="1" dirty="0">
              <a:latin typeface="黑体" panose="02010609060101010101" pitchFamily="49" charset="-122"/>
              <a:ea typeface="黑体" panose="02010609060101010101" pitchFamily="49" charset="-122"/>
            </a:endParaRPr>
          </a:p>
          <a:p>
            <a:pPr indent="457200">
              <a:lnSpc>
                <a:spcPct val="150000"/>
              </a:lnSpc>
            </a:pPr>
            <a:r>
              <a:rPr lang="en-US" altLang="zh-CN" sz="2400" dirty="0">
                <a:latin typeface="黑体" panose="02010609060101010101" pitchFamily="49" charset="-122"/>
                <a:ea typeface="黑体" panose="02010609060101010101" pitchFamily="49" charset="-122"/>
              </a:rPr>
              <a:t>2017</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7</a:t>
            </a:r>
            <a:r>
              <a:rPr lang="zh-CN" altLang="en-US" sz="2400" dirty="0">
                <a:latin typeface="黑体" panose="02010609060101010101" pitchFamily="49" charset="-122"/>
                <a:ea typeface="黑体" panose="02010609060101010101" pitchFamily="49" charset="-122"/>
              </a:rPr>
              <a:t>月</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日，孙宏在其子举办婚礼之前，邀请白城铁路运输法院、检察院干部</a:t>
            </a:r>
            <a:r>
              <a:rPr lang="en-US" altLang="zh-CN" sz="2400" dirty="0">
                <a:latin typeface="黑体" panose="02010609060101010101" pitchFamily="49" charset="-122"/>
                <a:ea typeface="黑体" panose="02010609060101010101" pitchFamily="49" charset="-122"/>
              </a:rPr>
              <a:t>12</a:t>
            </a:r>
            <a:r>
              <a:rPr lang="zh-CN" altLang="en-US" sz="2400" dirty="0">
                <a:latin typeface="黑体" panose="02010609060101010101" pitchFamily="49" charset="-122"/>
                <a:ea typeface="黑体" panose="02010609060101010101" pitchFamily="49" charset="-122"/>
              </a:rPr>
              <a:t>人聚餐庆祝，违规收受礼金共计</a:t>
            </a:r>
            <a:r>
              <a:rPr lang="en-US" altLang="zh-CN" sz="2400" dirty="0">
                <a:latin typeface="黑体" panose="02010609060101010101" pitchFamily="49" charset="-122"/>
                <a:ea typeface="黑体" panose="02010609060101010101" pitchFamily="49" charset="-122"/>
              </a:rPr>
              <a:t>3100</a:t>
            </a:r>
            <a:r>
              <a:rPr lang="zh-CN" altLang="en-US" sz="2400" dirty="0">
                <a:latin typeface="黑体" panose="02010609060101010101" pitchFamily="49" charset="-122"/>
                <a:ea typeface="黑体" panose="02010609060101010101" pitchFamily="49" charset="-122"/>
              </a:rPr>
              <a:t>元。</a:t>
            </a:r>
            <a:r>
              <a:rPr lang="en-US" altLang="zh-CN" sz="2400" dirty="0">
                <a:latin typeface="黑体" panose="02010609060101010101" pitchFamily="49" charset="-122"/>
                <a:ea typeface="黑体" panose="02010609060101010101" pitchFamily="49" charset="-122"/>
              </a:rPr>
              <a:t>7</a:t>
            </a:r>
            <a:r>
              <a:rPr lang="zh-CN" altLang="en-US" sz="2400" dirty="0">
                <a:latin typeface="黑体" panose="02010609060101010101" pitchFamily="49" charset="-122"/>
                <a:ea typeface="黑体" panose="02010609060101010101" pitchFamily="49" charset="-122"/>
              </a:rPr>
              <a:t>月</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日，在其子举办婚礼当天，违规收受礼金共计</a:t>
            </a:r>
            <a:r>
              <a:rPr lang="en-US" altLang="zh-CN" sz="2400" dirty="0">
                <a:latin typeface="黑体" panose="02010609060101010101" pitchFamily="49" charset="-122"/>
                <a:ea typeface="黑体" panose="02010609060101010101" pitchFamily="49" charset="-122"/>
              </a:rPr>
              <a:t>1600</a:t>
            </a:r>
            <a:r>
              <a:rPr lang="zh-CN" altLang="en-US" sz="2400" dirty="0">
                <a:latin typeface="黑体" panose="02010609060101010101" pitchFamily="49" charset="-122"/>
                <a:ea typeface="黑体" panose="02010609060101010101" pitchFamily="49" charset="-122"/>
              </a:rPr>
              <a:t>元。</a:t>
            </a:r>
            <a:r>
              <a:rPr lang="en-US" altLang="zh-CN" sz="2400" dirty="0">
                <a:latin typeface="黑体" panose="02010609060101010101" pitchFamily="49" charset="-122"/>
                <a:ea typeface="黑体" panose="02010609060101010101" pitchFamily="49" charset="-122"/>
              </a:rPr>
              <a:t>2018</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10</a:t>
            </a:r>
            <a:r>
              <a:rPr lang="zh-CN" altLang="en-US" sz="2400" dirty="0">
                <a:latin typeface="黑体" panose="02010609060101010101" pitchFamily="49" charset="-122"/>
                <a:ea typeface="黑体" panose="02010609060101010101" pitchFamily="49" charset="-122"/>
              </a:rPr>
              <a:t>月，孙宏受到党内警告处分，违纪所得全部收缴</a:t>
            </a:r>
            <a:r>
              <a:rPr lang="zh-CN" altLang="en-US" sz="2400" dirty="0" smtClean="0">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18016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260648"/>
            <a:ext cx="7848872" cy="6001643"/>
          </a:xfrm>
          <a:prstGeom prst="rect">
            <a:avLst/>
          </a:prstGeom>
        </p:spPr>
        <p:txBody>
          <a:bodyPr wrap="square">
            <a:spAutoFit/>
          </a:bodyPr>
          <a:lstStyle/>
          <a:p>
            <a:pPr algn="ctr">
              <a:lnSpc>
                <a:spcPct val="150000"/>
              </a:lnSpc>
            </a:pPr>
            <a:r>
              <a:rPr lang="zh-CN" altLang="en-US" sz="2400" b="1" dirty="0" smtClean="0">
                <a:solidFill>
                  <a:srgbClr val="FF0000"/>
                </a:solidFill>
                <a:latin typeface="微软雅黑" pitchFamily="34" charset="-122"/>
                <a:ea typeface="微软雅黑" pitchFamily="34" charset="-122"/>
              </a:rPr>
              <a:t>近期吉林省公开曝光的违反</a:t>
            </a:r>
            <a:r>
              <a:rPr lang="zh-CN" altLang="en-US" sz="2400" b="1" dirty="0">
                <a:solidFill>
                  <a:srgbClr val="FF0000"/>
                </a:solidFill>
                <a:latin typeface="微软雅黑" pitchFamily="34" charset="-122"/>
                <a:ea typeface="微软雅黑" pitchFamily="34" charset="-122"/>
              </a:rPr>
              <a:t>中央八项规定精神问题</a:t>
            </a:r>
            <a:endParaRPr lang="en-US" altLang="zh-CN" sz="2400" b="1" dirty="0" smtClean="0">
              <a:solidFill>
                <a:srgbClr val="FF0000"/>
              </a:solidFill>
              <a:latin typeface="微软雅黑" pitchFamily="34" charset="-122"/>
              <a:ea typeface="微软雅黑" pitchFamily="34" charset="-122"/>
            </a:endParaRPr>
          </a:p>
          <a:p>
            <a:pPr indent="457200">
              <a:lnSpc>
                <a:spcPct val="150000"/>
              </a:lnSpc>
            </a:pPr>
            <a:r>
              <a:rPr lang="en-US" altLang="zh-CN" sz="2400" b="1" dirty="0" smtClean="0">
                <a:latin typeface="黑体" panose="02010609060101010101" pitchFamily="49" charset="-122"/>
                <a:ea typeface="黑体" panose="02010609060101010101" pitchFamily="49" charset="-122"/>
              </a:rPr>
              <a:t>4.</a:t>
            </a:r>
            <a:r>
              <a:rPr lang="zh-CN" altLang="en-US" sz="2400" b="1" dirty="0" smtClean="0">
                <a:latin typeface="黑体" panose="02010609060101010101" pitchFamily="49" charset="-122"/>
                <a:ea typeface="黑体" panose="02010609060101010101" pitchFamily="49" charset="-122"/>
              </a:rPr>
              <a:t>辽源市政府原党组成员、副市长谭海违规操办婚丧喜庆事宜并借机敛财、公款旅游、违规吃喝、公车私用等问题</a:t>
            </a:r>
            <a:endParaRPr lang="en-US" altLang="zh-CN" sz="2400" b="1" dirty="0" smtClean="0">
              <a:latin typeface="黑体" panose="02010609060101010101" pitchFamily="49" charset="-122"/>
              <a:ea typeface="黑体" panose="02010609060101010101" pitchFamily="49" charset="-122"/>
            </a:endParaRPr>
          </a:p>
          <a:p>
            <a:pPr indent="457200">
              <a:lnSpc>
                <a:spcPct val="120000"/>
              </a:lnSpc>
            </a:pPr>
            <a:r>
              <a:rPr lang="en-US" altLang="zh-CN" sz="2000" dirty="0" smtClean="0">
                <a:latin typeface="黑体" panose="02010609060101010101" pitchFamily="49" charset="-122"/>
                <a:ea typeface="黑体" panose="02010609060101010101" pitchFamily="49" charset="-122"/>
              </a:rPr>
              <a:t>2014</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6</a:t>
            </a:r>
            <a:r>
              <a:rPr lang="zh-CN" altLang="en-US" sz="2000" dirty="0" smtClean="0">
                <a:latin typeface="黑体" panose="02010609060101010101" pitchFamily="49" charset="-122"/>
                <a:ea typeface="黑体" panose="02010609060101010101" pitchFamily="49" charset="-122"/>
              </a:rPr>
              <a:t>月，谭海邀请管理服务对象共</a:t>
            </a:r>
            <a:r>
              <a:rPr lang="en-US" altLang="zh-CN" sz="2000" dirty="0" smtClean="0">
                <a:latin typeface="黑体" panose="02010609060101010101" pitchFamily="49" charset="-122"/>
                <a:ea typeface="黑体" panose="02010609060101010101" pitchFamily="49" charset="-122"/>
              </a:rPr>
              <a:t>11</a:t>
            </a:r>
            <a:r>
              <a:rPr lang="zh-CN" altLang="en-US" sz="2000" dirty="0" smtClean="0">
                <a:latin typeface="黑体" panose="02010609060101010101" pitchFamily="49" charset="-122"/>
                <a:ea typeface="黑体" panose="02010609060101010101" pitchFamily="49" charset="-122"/>
              </a:rPr>
              <a:t>人，参加其子在厦门市举办的婚礼，违规收受其中</a:t>
            </a:r>
            <a:r>
              <a:rPr lang="en-US" altLang="zh-CN" sz="2000" dirty="0" smtClean="0">
                <a:latin typeface="黑体" panose="02010609060101010101" pitchFamily="49" charset="-122"/>
                <a:ea typeface="黑体" panose="02010609060101010101" pitchFamily="49" charset="-122"/>
              </a:rPr>
              <a:t>5</a:t>
            </a:r>
            <a:r>
              <a:rPr lang="zh-CN" altLang="en-US" sz="2000" dirty="0" smtClean="0">
                <a:latin typeface="黑体" panose="02010609060101010101" pitchFamily="49" charset="-122"/>
                <a:ea typeface="黑体" panose="02010609060101010101" pitchFamily="49" charset="-122"/>
              </a:rPr>
              <a:t>人所送礼金共计</a:t>
            </a:r>
            <a:r>
              <a:rPr lang="en-US" altLang="zh-CN" sz="2000" dirty="0" smtClean="0">
                <a:latin typeface="黑体" panose="02010609060101010101" pitchFamily="49" charset="-122"/>
                <a:ea typeface="黑体" panose="02010609060101010101" pitchFamily="49" charset="-122"/>
              </a:rPr>
              <a:t>3.9</a:t>
            </a:r>
            <a:r>
              <a:rPr lang="zh-CN" altLang="en-US" sz="2000" dirty="0" smtClean="0">
                <a:latin typeface="黑体" panose="02010609060101010101" pitchFamily="49" charset="-122"/>
                <a:ea typeface="黑体" panose="02010609060101010101" pitchFamily="49" charset="-122"/>
              </a:rPr>
              <a:t>万元；其后，又在辽源市违规收受</a:t>
            </a:r>
            <a:r>
              <a:rPr lang="en-US" altLang="zh-CN" sz="2000" dirty="0" smtClean="0">
                <a:latin typeface="黑体" panose="02010609060101010101" pitchFamily="49" charset="-122"/>
                <a:ea typeface="黑体" panose="02010609060101010101" pitchFamily="49" charset="-122"/>
              </a:rPr>
              <a:t>4</a:t>
            </a:r>
            <a:r>
              <a:rPr lang="zh-CN" altLang="en-US" sz="2000" dirty="0" smtClean="0">
                <a:latin typeface="黑体" panose="02010609060101010101" pitchFamily="49" charset="-122"/>
                <a:ea typeface="黑体" panose="02010609060101010101" pitchFamily="49" charset="-122"/>
              </a:rPr>
              <a:t>人所送礼金共计</a:t>
            </a:r>
            <a:r>
              <a:rPr lang="en-US" altLang="zh-CN" sz="2000" dirty="0" smtClean="0">
                <a:latin typeface="黑体" panose="02010609060101010101" pitchFamily="49" charset="-122"/>
                <a:ea typeface="黑体" panose="02010609060101010101" pitchFamily="49" charset="-122"/>
              </a:rPr>
              <a:t>0.6</a:t>
            </a:r>
            <a:r>
              <a:rPr lang="zh-CN" altLang="en-US" sz="2000" dirty="0" smtClean="0">
                <a:latin typeface="黑体" panose="02010609060101010101" pitchFamily="49" charset="-122"/>
                <a:ea typeface="黑体" panose="02010609060101010101" pitchFamily="49" charset="-122"/>
              </a:rPr>
              <a:t>万元。</a:t>
            </a:r>
            <a:r>
              <a:rPr lang="en-US" altLang="zh-CN" sz="2000" dirty="0" smtClean="0">
                <a:latin typeface="黑体" panose="02010609060101010101" pitchFamily="49" charset="-122"/>
                <a:ea typeface="黑体" panose="02010609060101010101" pitchFamily="49" charset="-122"/>
              </a:rPr>
              <a:t>2016</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3</a:t>
            </a:r>
            <a:r>
              <a:rPr lang="zh-CN" altLang="en-US" sz="2000" dirty="0" smtClean="0">
                <a:latin typeface="黑体" panose="02010609060101010101" pitchFamily="49" charset="-122"/>
                <a:ea typeface="黑体" panose="02010609060101010101" pitchFamily="49" charset="-122"/>
              </a:rPr>
              <a:t>月、</a:t>
            </a:r>
            <a:r>
              <a:rPr lang="en-US" altLang="zh-CN" sz="2000" dirty="0" smtClean="0">
                <a:latin typeface="黑体" panose="02010609060101010101" pitchFamily="49" charset="-122"/>
                <a:ea typeface="黑体" panose="02010609060101010101" pitchFamily="49" charset="-122"/>
              </a:rPr>
              <a:t>2017</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月，谭海分别借操办其母亲、父亲葬礼之机，违规收受管理服务对象所送礼金共计</a:t>
            </a:r>
            <a:r>
              <a:rPr lang="en-US" altLang="zh-CN" sz="2000" dirty="0" smtClean="0">
                <a:latin typeface="黑体" panose="02010609060101010101" pitchFamily="49" charset="-122"/>
                <a:ea typeface="黑体" panose="02010609060101010101" pitchFamily="49" charset="-122"/>
              </a:rPr>
              <a:t>8.6</a:t>
            </a:r>
            <a:r>
              <a:rPr lang="zh-CN" altLang="en-US" sz="2000" dirty="0" smtClean="0">
                <a:latin typeface="黑体" panose="02010609060101010101" pitchFamily="49" charset="-122"/>
                <a:ea typeface="黑体" panose="02010609060101010101" pitchFamily="49" charset="-122"/>
              </a:rPr>
              <a:t>万元。</a:t>
            </a:r>
            <a:r>
              <a:rPr lang="en-US" altLang="zh-CN" sz="2000" dirty="0" smtClean="0">
                <a:latin typeface="黑体" panose="02010609060101010101" pitchFamily="49" charset="-122"/>
                <a:ea typeface="黑体" panose="02010609060101010101" pitchFamily="49" charset="-122"/>
              </a:rPr>
              <a:t>2014</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6</a:t>
            </a:r>
            <a:r>
              <a:rPr lang="zh-CN" altLang="en-US" sz="2000" dirty="0" smtClean="0">
                <a:latin typeface="黑体" panose="02010609060101010101" pitchFamily="49" charset="-122"/>
                <a:ea typeface="黑体" panose="02010609060101010101" pitchFamily="49" charset="-122"/>
              </a:rPr>
              <a:t>月</a:t>
            </a:r>
            <a:r>
              <a:rPr lang="en-US" altLang="zh-CN" sz="2000" dirty="0" smtClean="0">
                <a:latin typeface="黑体" panose="02010609060101010101" pitchFamily="49" charset="-122"/>
                <a:ea typeface="黑体" panose="02010609060101010101" pitchFamily="49" charset="-122"/>
              </a:rPr>
              <a:t>18</a:t>
            </a:r>
            <a:r>
              <a:rPr lang="zh-CN" altLang="en-US" sz="2000" dirty="0" smtClean="0">
                <a:latin typeface="黑体" panose="02010609060101010101" pitchFamily="49" charset="-122"/>
                <a:ea typeface="黑体" panose="02010609060101010101" pitchFamily="49" charset="-122"/>
              </a:rPr>
              <a:t>日至</a:t>
            </a:r>
            <a:r>
              <a:rPr lang="en-US" altLang="zh-CN" sz="2000" dirty="0" smtClean="0">
                <a:latin typeface="黑体" panose="02010609060101010101" pitchFamily="49" charset="-122"/>
                <a:ea typeface="黑体" panose="02010609060101010101" pitchFamily="49" charset="-122"/>
              </a:rPr>
              <a:t>6</a:t>
            </a:r>
            <a:r>
              <a:rPr lang="zh-CN" altLang="en-US" sz="2000" dirty="0" smtClean="0">
                <a:latin typeface="黑体" panose="02010609060101010101" pitchFamily="49" charset="-122"/>
                <a:ea typeface="黑体" panose="02010609060101010101" pitchFamily="49" charset="-122"/>
              </a:rPr>
              <a:t>月</a:t>
            </a:r>
            <a:r>
              <a:rPr lang="en-US" altLang="zh-CN" sz="2000" dirty="0" smtClean="0">
                <a:latin typeface="黑体" panose="02010609060101010101" pitchFamily="49" charset="-122"/>
                <a:ea typeface="黑体" panose="02010609060101010101" pitchFamily="49" charset="-122"/>
              </a:rPr>
              <a:t>24</a:t>
            </a:r>
            <a:r>
              <a:rPr lang="zh-CN" altLang="en-US" sz="2000" dirty="0" smtClean="0">
                <a:latin typeface="黑体" panose="02010609060101010101" pitchFamily="49" charset="-122"/>
                <a:ea typeface="黑体" panose="02010609060101010101" pitchFamily="49" charset="-122"/>
              </a:rPr>
              <a:t>日，谭海借带队赴台湾开展经贸考察活动之机，带领同行</a:t>
            </a:r>
            <a:r>
              <a:rPr lang="en-US" altLang="zh-CN" sz="2000" dirty="0" smtClean="0">
                <a:latin typeface="黑体" panose="02010609060101010101" pitchFamily="49" charset="-122"/>
                <a:ea typeface="黑体" panose="02010609060101010101" pitchFamily="49" charset="-122"/>
              </a:rPr>
              <a:t>11</a:t>
            </a:r>
            <a:r>
              <a:rPr lang="zh-CN" altLang="en-US" sz="2000" dirty="0" smtClean="0">
                <a:latin typeface="黑体" panose="02010609060101010101" pitchFamily="49" charset="-122"/>
                <a:ea typeface="黑体" panose="02010609060101010101" pitchFamily="49" charset="-122"/>
              </a:rPr>
              <a:t>人到阿里山、日月潭等景点公款旅游。</a:t>
            </a:r>
            <a:r>
              <a:rPr lang="en-US" altLang="zh-CN" sz="2000" dirty="0" smtClean="0">
                <a:latin typeface="黑体" panose="02010609060101010101" pitchFamily="49" charset="-122"/>
                <a:ea typeface="黑体" panose="02010609060101010101" pitchFamily="49" charset="-122"/>
              </a:rPr>
              <a:t>2014</a:t>
            </a:r>
            <a:r>
              <a:rPr lang="zh-CN" altLang="en-US" sz="2000" dirty="0" smtClean="0">
                <a:latin typeface="黑体" panose="02010609060101010101" pitchFamily="49" charset="-122"/>
                <a:ea typeface="黑体" panose="02010609060101010101" pitchFamily="49" charset="-122"/>
              </a:rPr>
              <a:t>年至</a:t>
            </a:r>
            <a:r>
              <a:rPr lang="en-US" altLang="zh-CN" sz="2000" dirty="0" smtClean="0">
                <a:latin typeface="黑体" panose="02010609060101010101" pitchFamily="49" charset="-122"/>
                <a:ea typeface="黑体" panose="02010609060101010101" pitchFamily="49" charset="-122"/>
              </a:rPr>
              <a:t>2016</a:t>
            </a:r>
            <a:r>
              <a:rPr lang="zh-CN" altLang="en-US" sz="2000" dirty="0" smtClean="0">
                <a:latin typeface="黑体" panose="02010609060101010101" pitchFamily="49" charset="-122"/>
                <a:ea typeface="黑体" panose="02010609060101010101" pitchFamily="49" charset="-122"/>
              </a:rPr>
              <a:t>年，谭海多次接受当地多家房地产开发、建筑安装企业负责人在内部食堂、酒店安排的宴请。此外，谭海多次乘用公务用车办理个人事务。</a:t>
            </a:r>
            <a:r>
              <a:rPr lang="en-US" altLang="zh-CN" sz="2000" dirty="0" smtClean="0">
                <a:latin typeface="黑体" panose="02010609060101010101" pitchFamily="49" charset="-122"/>
                <a:ea typeface="黑体" panose="02010609060101010101" pitchFamily="49" charset="-122"/>
              </a:rPr>
              <a:t>2018</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8</a:t>
            </a:r>
            <a:r>
              <a:rPr lang="zh-CN" altLang="en-US" sz="2000" dirty="0" smtClean="0">
                <a:latin typeface="黑体" panose="02010609060101010101" pitchFamily="49" charset="-122"/>
                <a:ea typeface="黑体" panose="02010609060101010101" pitchFamily="49" charset="-122"/>
              </a:rPr>
              <a:t>月，谭海受到撤销党内职务、政务撤职处分，降为正处级非领导职务，违纪所得全部收缴。</a:t>
            </a:r>
            <a:endParaRPr lang="en-US" altLang="zh-CN"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5242270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533</Words>
  <Application>Microsoft Office PowerPoint</Application>
  <PresentationFormat>全屏显示(4:3)</PresentationFormat>
  <Paragraphs>12</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长春市净月高新技术产业开发区管委会办公室主任曲官东购买购物卡，擅自扩大开支范围，受到党内严重警告处分。 吉林市丰满区沿丰街道滥发补贴、虚开车辆修理费发票套现用于接待费等支出，相关责任人沿丰街道党工委书记刘长城、主任马留生受到党内严重警告处分，财政所所长李海东、分管副书记刘利受到党内警告处分，丰满区政协副主席、统战部部长兼财政局局长张洪生受到党内警告处分。</dc:title>
  <dc:creator>chb</dc:creator>
  <cp:lastModifiedBy>NTKO</cp:lastModifiedBy>
  <cp:revision>79</cp:revision>
  <cp:lastPrinted>2018-09-20T02:51:07Z</cp:lastPrinted>
  <dcterms:created xsi:type="dcterms:W3CDTF">2015-09-11T03:42:37Z</dcterms:created>
  <dcterms:modified xsi:type="dcterms:W3CDTF">2019-09-12T09:17:05Z</dcterms:modified>
</cp:coreProperties>
</file>